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258" r:id="rId3"/>
    <p:sldId id="257" r:id="rId4"/>
    <p:sldId id="284" r:id="rId5"/>
    <p:sldId id="259" r:id="rId6"/>
    <p:sldId id="260" r:id="rId7"/>
    <p:sldId id="285" r:id="rId8"/>
    <p:sldId id="262" r:id="rId9"/>
    <p:sldId id="286" r:id="rId10"/>
    <p:sldId id="263" r:id="rId11"/>
    <p:sldId id="287" r:id="rId12"/>
    <p:sldId id="264" r:id="rId13"/>
    <p:sldId id="265" r:id="rId14"/>
    <p:sldId id="266" r:id="rId15"/>
    <p:sldId id="267" r:id="rId16"/>
    <p:sldId id="288" r:id="rId17"/>
    <p:sldId id="268" r:id="rId18"/>
    <p:sldId id="289" r:id="rId19"/>
    <p:sldId id="296" r:id="rId20"/>
    <p:sldId id="269" r:id="rId21"/>
    <p:sldId id="271" r:id="rId22"/>
    <p:sldId id="272" r:id="rId23"/>
    <p:sldId id="275" r:id="rId24"/>
    <p:sldId id="276" r:id="rId25"/>
    <p:sldId id="291" r:id="rId26"/>
    <p:sldId id="273" r:id="rId27"/>
    <p:sldId id="274" r:id="rId28"/>
    <p:sldId id="277" r:id="rId29"/>
    <p:sldId id="278" r:id="rId30"/>
    <p:sldId id="292" r:id="rId31"/>
    <p:sldId id="279" r:id="rId32"/>
    <p:sldId id="280" r:id="rId33"/>
    <p:sldId id="293" r:id="rId34"/>
    <p:sldId id="281" r:id="rId35"/>
    <p:sldId id="294" r:id="rId36"/>
    <p:sldId id="282" r:id="rId37"/>
    <p:sldId id="283" r:id="rId38"/>
    <p:sldId id="295"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88" autoAdjust="0"/>
    <p:restoredTop sz="94660"/>
  </p:normalViewPr>
  <p:slideViewPr>
    <p:cSldViewPr snapToGrid="0">
      <p:cViewPr varScale="1">
        <p:scale>
          <a:sx n="78" d="100"/>
          <a:sy n="78" d="100"/>
        </p:scale>
        <p:origin x="114" y="8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AB3A824-1A51-4B26-AD58-A6D8E14F6C04}" type="datetimeFigureOut">
              <a:rPr lang="en-US" smtClean="0"/>
              <a:t>1/16/2019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r>
              <a:rPr lang="en-US"/>
              <a:t>
              </a:t>
            </a:r>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smtClean="0"/>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499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3CBC1C18-307B-4F68-A007-B5B542270E8D}" type="datetimeFigureOut">
              <a:rPr lang="en-US" smtClean="0"/>
              <a:t>1/16/2019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0976601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3CBC1C18-307B-4F68-A007-B5B542270E8D}" type="datetimeFigureOut">
              <a:rPr lang="en-US" smtClean="0"/>
              <a:t>1/16/2019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348050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3CBC1C18-307B-4F68-A007-B5B542270E8D}" type="datetimeFigureOut">
              <a:rPr lang="en-US" smtClean="0"/>
              <a:t>1/16/2019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428934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3CBC1C18-307B-4F68-A007-B5B542270E8D}" type="datetimeFigureOut">
              <a:rPr lang="en-US" smtClean="0"/>
              <a:t>1/16/2019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0603024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3CBC1C18-307B-4F68-A007-B5B542270E8D}" type="datetimeFigureOut">
              <a:rPr lang="en-US" smtClean="0"/>
              <a:t>1/16/2019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699139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3CBC1C18-307B-4F68-A007-B5B542270E8D}" type="datetimeFigureOut">
              <a:rPr lang="en-US" smtClean="0"/>
              <a:t>1/16/2019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835308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1/16/2019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7897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smtClean="0"/>
              <a:t>1/16/2019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6675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smtClean="0"/>
              <a:t>1/16/2019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905680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3E5059C3-6A89-4494-99FF-5A4D6FFD50EB}" type="datetimeFigureOut">
              <a:rPr lang="en-US" smtClean="0"/>
              <a:t>1/16/2019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6305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t>1/16/2019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147866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smtClean="0"/>
              <a:t>1/16/2019</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2766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1/16/2019</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3360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smtClean="0"/>
              <a:t>1/16/2019</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760283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37D525BB-DA17-4BA0-B3C8-3AC3ABC827E6}" type="datetimeFigureOut">
              <a:rPr lang="en-US" smtClean="0"/>
              <a:t>1/16/2019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6110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16C4C9A-3960-41CF-A4E9-2A8FB932454B}" type="datetimeFigureOut">
              <a:rPr lang="en-US" smtClean="0"/>
              <a:t>1/16/2019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99879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CBC1C18-307B-4F68-A007-B5B542270E8D}" type="datetimeFigureOut">
              <a:rPr lang="en-US" smtClean="0"/>
              <a:t>1/16/2019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
              </a:t>
            </a:r>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7885841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5D4BEE-9DF4-4402-A025-6E5C7A6EC1FC}"/>
              </a:ext>
            </a:extLst>
          </p:cNvPr>
          <p:cNvSpPr>
            <a:spLocks noGrp="1"/>
          </p:cNvSpPr>
          <p:nvPr>
            <p:ph type="ctrTitle"/>
          </p:nvPr>
        </p:nvSpPr>
        <p:spPr>
          <a:xfrm>
            <a:off x="2141951" y="1453246"/>
            <a:ext cx="7390356" cy="2268559"/>
          </a:xfrm>
        </p:spPr>
        <p:txBody>
          <a:bodyPr>
            <a:normAutofit fontScale="90000"/>
          </a:bodyPr>
          <a:lstStyle/>
          <a:p>
            <a:r>
              <a:rPr lang="en-US" b="1" dirty="0">
                <a:solidFill>
                  <a:srgbClr val="FF0000"/>
                </a:solidFill>
                <a:effectLst>
                  <a:outerShdw blurRad="38100" dist="38100" dir="2700000" algn="tl">
                    <a:srgbClr val="000000">
                      <a:alpha val="43137"/>
                    </a:srgbClr>
                  </a:outerShdw>
                </a:effectLst>
                <a:latin typeface="Monotype Corsiva" panose="03010101010201010101" pitchFamily="66" charset="0"/>
              </a:rPr>
              <a:t>Unit 03: Education in the world </a:t>
            </a:r>
            <a:br>
              <a:rPr lang="en-US" b="1" dirty="0">
                <a:solidFill>
                  <a:srgbClr val="FF0000"/>
                </a:solidFill>
                <a:effectLst>
                  <a:outerShdw blurRad="38100" dist="38100" dir="2700000" algn="tl">
                    <a:srgbClr val="000000">
                      <a:alpha val="43137"/>
                    </a:srgbClr>
                  </a:outerShdw>
                </a:effectLst>
                <a:latin typeface="Monotype Corsiva" panose="03010101010201010101" pitchFamily="66" charset="0"/>
              </a:rPr>
            </a:br>
            <a:endParaRPr lang="en-US" b="1" dirty="0">
              <a:solidFill>
                <a:srgbClr val="FF0000"/>
              </a:solidFill>
              <a:effectLst>
                <a:outerShdw blurRad="38100" dist="38100" dir="2700000" algn="tl">
                  <a:srgbClr val="000000">
                    <a:alpha val="43137"/>
                  </a:srgbClr>
                </a:outerShdw>
              </a:effectLst>
              <a:latin typeface="Monotype Corsiva" panose="03010101010201010101" pitchFamily="66" charset="0"/>
            </a:endParaRPr>
          </a:p>
        </p:txBody>
      </p:sp>
      <p:sp>
        <p:nvSpPr>
          <p:cNvPr id="3" name="Sous-titre 2">
            <a:extLst>
              <a:ext uri="{FF2B5EF4-FFF2-40B4-BE49-F238E27FC236}">
                <a16:creationId xmlns:a16="http://schemas.microsoft.com/office/drawing/2014/main" id="{AD616687-A8AC-4835-A471-CA619CFEF364}"/>
              </a:ext>
            </a:extLst>
          </p:cNvPr>
          <p:cNvSpPr>
            <a:spLocks noGrp="1"/>
          </p:cNvSpPr>
          <p:nvPr>
            <p:ph type="subTitle" idx="1"/>
          </p:nvPr>
        </p:nvSpPr>
        <p:spPr>
          <a:xfrm>
            <a:off x="3158329" y="3721805"/>
            <a:ext cx="5357600" cy="1160213"/>
          </a:xfrm>
        </p:spPr>
        <p:txBody>
          <a:bodyPr>
            <a:normAutofit/>
          </a:bodyPr>
          <a:lstStyle/>
          <a:p>
            <a:r>
              <a:rPr lang="en-US" sz="3600" b="1" dirty="0">
                <a:solidFill>
                  <a:srgbClr val="00B050"/>
                </a:solidFill>
                <a:effectLst>
                  <a:outerShdw blurRad="38100" dist="38100" dir="2700000" algn="tl">
                    <a:srgbClr val="000000">
                      <a:alpha val="43137"/>
                    </a:srgbClr>
                  </a:outerShdw>
                </a:effectLst>
                <a:latin typeface="Monotype Corsiva" panose="03010101010201010101" pitchFamily="66" charset="0"/>
              </a:rPr>
              <a:t>Vocabulary Explorer </a:t>
            </a:r>
          </a:p>
        </p:txBody>
      </p:sp>
    </p:spTree>
    <p:extLst>
      <p:ext uri="{BB962C8B-B14F-4D97-AF65-F5344CB8AC3E}">
        <p14:creationId xmlns:p14="http://schemas.microsoft.com/office/powerpoint/2010/main" val="3745059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405385-CD0F-4D15-9166-B085F5A3EA7E}"/>
              </a:ext>
            </a:extLst>
          </p:cNvPr>
          <p:cNvSpPr/>
          <p:nvPr/>
        </p:nvSpPr>
        <p:spPr>
          <a:xfrm>
            <a:off x="707719" y="893636"/>
            <a:ext cx="3795387" cy="105218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a:solidFill>
                  <a:srgbClr val="0070C0"/>
                </a:solidFill>
              </a:rPr>
              <a:t>Tone  deaf </a:t>
            </a:r>
          </a:p>
        </p:txBody>
      </p:sp>
      <p:sp>
        <p:nvSpPr>
          <p:cNvPr id="3" name="Rectangle 2">
            <a:extLst>
              <a:ext uri="{FF2B5EF4-FFF2-40B4-BE49-F238E27FC236}">
                <a16:creationId xmlns:a16="http://schemas.microsoft.com/office/drawing/2014/main" id="{D1A6BE8D-FA22-47A7-A967-8279780D79ED}"/>
              </a:ext>
            </a:extLst>
          </p:cNvPr>
          <p:cNvSpPr/>
          <p:nvPr/>
        </p:nvSpPr>
        <p:spPr>
          <a:xfrm>
            <a:off x="707719" y="4478055"/>
            <a:ext cx="3795387" cy="105218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a:solidFill>
                  <a:srgbClr val="0070C0"/>
                </a:solidFill>
              </a:rPr>
              <a:t>Tracing </a:t>
            </a:r>
          </a:p>
        </p:txBody>
      </p:sp>
      <p:sp>
        <p:nvSpPr>
          <p:cNvPr id="6" name="Rectangle 5">
            <a:extLst>
              <a:ext uri="{FF2B5EF4-FFF2-40B4-BE49-F238E27FC236}">
                <a16:creationId xmlns:a16="http://schemas.microsoft.com/office/drawing/2014/main" id="{035032DA-C82D-4E24-93B4-68A767451426}"/>
              </a:ext>
            </a:extLst>
          </p:cNvPr>
          <p:cNvSpPr/>
          <p:nvPr/>
        </p:nvSpPr>
        <p:spPr>
          <a:xfrm>
            <a:off x="5716044" y="3144033"/>
            <a:ext cx="5636712" cy="266804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n-US" sz="4000" b="1" dirty="0">
                <a:solidFill>
                  <a:schemeClr val="accent1">
                    <a:lumMod val="50000"/>
                  </a:schemeClr>
                </a:solidFill>
                <a:effectLst>
                  <a:outerShdw blurRad="38100" dist="38100" dir="2700000" algn="tl">
                    <a:srgbClr val="000000">
                      <a:alpha val="43137"/>
                    </a:srgbClr>
                  </a:outerShdw>
                </a:effectLst>
              </a:rPr>
              <a:t>without an ear for music</a:t>
            </a:r>
          </a:p>
          <a:p>
            <a:pPr algn="just"/>
            <a:r>
              <a:rPr lang="en-US" sz="4000" b="1" dirty="0">
                <a:solidFill>
                  <a:schemeClr val="accent1">
                    <a:lumMod val="50000"/>
                  </a:schemeClr>
                </a:solidFill>
                <a:effectLst>
                  <a:outerShdw blurRad="38100" dist="38100" dir="2700000" algn="tl">
                    <a:srgbClr val="000000">
                      <a:alpha val="43137"/>
                    </a:srgbClr>
                  </a:outerShdw>
                </a:effectLst>
              </a:rPr>
              <a:t> unable to appreciate or hear different music and notes</a:t>
            </a:r>
          </a:p>
        </p:txBody>
      </p:sp>
      <p:sp>
        <p:nvSpPr>
          <p:cNvPr id="7" name="Rectangle 6">
            <a:extLst>
              <a:ext uri="{FF2B5EF4-FFF2-40B4-BE49-F238E27FC236}">
                <a16:creationId xmlns:a16="http://schemas.microsoft.com/office/drawing/2014/main" id="{884A1441-DA73-4DB9-AF66-08E6B89B1D19}"/>
              </a:ext>
            </a:extLst>
          </p:cNvPr>
          <p:cNvSpPr/>
          <p:nvPr/>
        </p:nvSpPr>
        <p:spPr>
          <a:xfrm>
            <a:off x="5716044" y="726511"/>
            <a:ext cx="5636712" cy="157433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n-US" sz="4000" b="1" dirty="0">
                <a:solidFill>
                  <a:schemeClr val="accent1">
                    <a:lumMod val="50000"/>
                  </a:schemeClr>
                </a:solidFill>
                <a:effectLst>
                  <a:outerShdw blurRad="38100" dist="38100" dir="2700000" algn="tl">
                    <a:srgbClr val="000000">
                      <a:alpha val="43137"/>
                    </a:srgbClr>
                  </a:outerShdw>
                </a:effectLst>
              </a:rPr>
              <a:t>Copying ,outlining in pencil</a:t>
            </a:r>
          </a:p>
        </p:txBody>
      </p:sp>
    </p:spTree>
    <p:extLst>
      <p:ext uri="{BB962C8B-B14F-4D97-AF65-F5344CB8AC3E}">
        <p14:creationId xmlns:p14="http://schemas.microsoft.com/office/powerpoint/2010/main" val="3366361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405385-CD0F-4D15-9166-B085F5A3EA7E}"/>
              </a:ext>
            </a:extLst>
          </p:cNvPr>
          <p:cNvSpPr/>
          <p:nvPr/>
        </p:nvSpPr>
        <p:spPr>
          <a:xfrm>
            <a:off x="707719" y="893636"/>
            <a:ext cx="3795387" cy="105218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a:solidFill>
                  <a:srgbClr val="0070C0"/>
                </a:solidFill>
              </a:rPr>
              <a:t>Tone  deaf </a:t>
            </a:r>
          </a:p>
        </p:txBody>
      </p:sp>
      <p:sp>
        <p:nvSpPr>
          <p:cNvPr id="3" name="Rectangle 2">
            <a:extLst>
              <a:ext uri="{FF2B5EF4-FFF2-40B4-BE49-F238E27FC236}">
                <a16:creationId xmlns:a16="http://schemas.microsoft.com/office/drawing/2014/main" id="{D1A6BE8D-FA22-47A7-A967-8279780D79ED}"/>
              </a:ext>
            </a:extLst>
          </p:cNvPr>
          <p:cNvSpPr/>
          <p:nvPr/>
        </p:nvSpPr>
        <p:spPr>
          <a:xfrm>
            <a:off x="707719" y="4478055"/>
            <a:ext cx="3795387" cy="105218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a:solidFill>
                  <a:srgbClr val="0070C0"/>
                </a:solidFill>
              </a:rPr>
              <a:t>Tracing </a:t>
            </a:r>
          </a:p>
        </p:txBody>
      </p:sp>
      <p:sp>
        <p:nvSpPr>
          <p:cNvPr id="6" name="Rectangle 5">
            <a:extLst>
              <a:ext uri="{FF2B5EF4-FFF2-40B4-BE49-F238E27FC236}">
                <a16:creationId xmlns:a16="http://schemas.microsoft.com/office/drawing/2014/main" id="{035032DA-C82D-4E24-93B4-68A767451426}"/>
              </a:ext>
            </a:extLst>
          </p:cNvPr>
          <p:cNvSpPr/>
          <p:nvPr/>
        </p:nvSpPr>
        <p:spPr>
          <a:xfrm>
            <a:off x="5716044" y="760957"/>
            <a:ext cx="5636712" cy="266804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n-US" sz="4000" b="1" dirty="0">
                <a:solidFill>
                  <a:schemeClr val="accent1">
                    <a:lumMod val="50000"/>
                  </a:schemeClr>
                </a:solidFill>
                <a:effectLst>
                  <a:outerShdw blurRad="38100" dist="38100" dir="2700000" algn="tl">
                    <a:srgbClr val="000000">
                      <a:alpha val="43137"/>
                    </a:srgbClr>
                  </a:outerShdw>
                </a:effectLst>
              </a:rPr>
              <a:t>without an ear for music</a:t>
            </a:r>
          </a:p>
          <a:p>
            <a:pPr algn="just"/>
            <a:r>
              <a:rPr lang="en-US" sz="4000" b="1" dirty="0">
                <a:solidFill>
                  <a:schemeClr val="accent1">
                    <a:lumMod val="50000"/>
                  </a:schemeClr>
                </a:solidFill>
                <a:effectLst>
                  <a:outerShdw blurRad="38100" dist="38100" dir="2700000" algn="tl">
                    <a:srgbClr val="000000">
                      <a:alpha val="43137"/>
                    </a:srgbClr>
                  </a:outerShdw>
                </a:effectLst>
              </a:rPr>
              <a:t> unable to appreciate or hear different music and notes</a:t>
            </a:r>
          </a:p>
        </p:txBody>
      </p:sp>
      <p:sp>
        <p:nvSpPr>
          <p:cNvPr id="7" name="Rectangle 6">
            <a:extLst>
              <a:ext uri="{FF2B5EF4-FFF2-40B4-BE49-F238E27FC236}">
                <a16:creationId xmlns:a16="http://schemas.microsoft.com/office/drawing/2014/main" id="{884A1441-DA73-4DB9-AF66-08E6B89B1D19}"/>
              </a:ext>
            </a:extLst>
          </p:cNvPr>
          <p:cNvSpPr/>
          <p:nvPr/>
        </p:nvSpPr>
        <p:spPr>
          <a:xfrm>
            <a:off x="5716044" y="4083486"/>
            <a:ext cx="5636712" cy="157433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n-US" sz="4000" b="1" dirty="0">
                <a:solidFill>
                  <a:schemeClr val="accent1">
                    <a:lumMod val="50000"/>
                  </a:schemeClr>
                </a:solidFill>
                <a:effectLst>
                  <a:outerShdw blurRad="38100" dist="38100" dir="2700000" algn="tl">
                    <a:srgbClr val="000000">
                      <a:alpha val="43137"/>
                    </a:srgbClr>
                  </a:outerShdw>
                </a:effectLst>
              </a:rPr>
              <a:t>Copying ,outlining in pencil</a:t>
            </a:r>
          </a:p>
        </p:txBody>
      </p:sp>
      <p:sp>
        <p:nvSpPr>
          <p:cNvPr id="8" name="Flèche : droite 7">
            <a:extLst>
              <a:ext uri="{FF2B5EF4-FFF2-40B4-BE49-F238E27FC236}">
                <a16:creationId xmlns:a16="http://schemas.microsoft.com/office/drawing/2014/main" id="{7F2558DA-FF8E-433C-97B6-FE6A812A6026}"/>
              </a:ext>
            </a:extLst>
          </p:cNvPr>
          <p:cNvSpPr/>
          <p:nvPr/>
        </p:nvSpPr>
        <p:spPr>
          <a:xfrm>
            <a:off x="4620371" y="950002"/>
            <a:ext cx="978408" cy="719120"/>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9" name="Flèche : droite 8">
            <a:extLst>
              <a:ext uri="{FF2B5EF4-FFF2-40B4-BE49-F238E27FC236}">
                <a16:creationId xmlns:a16="http://schemas.microsoft.com/office/drawing/2014/main" id="{2CA27CEE-403A-41C9-ACE9-7A9FFD26BAE7}"/>
              </a:ext>
            </a:extLst>
          </p:cNvPr>
          <p:cNvSpPr/>
          <p:nvPr/>
        </p:nvSpPr>
        <p:spPr>
          <a:xfrm>
            <a:off x="4620371" y="4644588"/>
            <a:ext cx="978408" cy="719120"/>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3B41322-45C0-4F25-B720-CEDC9D4554A0}"/>
              </a:ext>
            </a:extLst>
          </p:cNvPr>
          <p:cNvSpPr/>
          <p:nvPr/>
        </p:nvSpPr>
        <p:spPr>
          <a:xfrm>
            <a:off x="312303" y="65733"/>
            <a:ext cx="1852110" cy="584775"/>
          </a:xfrm>
          <a:prstGeom prst="rect">
            <a:avLst/>
          </a:prstGeom>
        </p:spPr>
        <p:txBody>
          <a:bodyPr wrap="none">
            <a:spAutoFit/>
          </a:bodyPr>
          <a:lstStyle/>
          <a:p>
            <a:r>
              <a:rPr lang="en-US" sz="3200" b="1" dirty="0">
                <a:solidFill>
                  <a:srgbClr val="FF0000"/>
                </a:solidFill>
                <a:effectLst>
                  <a:outerShdw blurRad="38100" dist="38100" dir="2700000" algn="tl">
                    <a:srgbClr val="000000">
                      <a:alpha val="43137"/>
                    </a:srgbClr>
                  </a:outerShdw>
                </a:effectLst>
              </a:rPr>
              <a:t>Answers: </a:t>
            </a:r>
            <a:endParaRPr lang="en-US" sz="3200" dirty="0"/>
          </a:p>
        </p:txBody>
      </p:sp>
    </p:spTree>
    <p:extLst>
      <p:ext uri="{BB962C8B-B14F-4D97-AF65-F5344CB8AC3E}">
        <p14:creationId xmlns:p14="http://schemas.microsoft.com/office/powerpoint/2010/main" val="2535151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113ED7-BDFF-4A50-BEBB-7DBC9D1D28CC}"/>
              </a:ext>
            </a:extLst>
          </p:cNvPr>
          <p:cNvSpPr>
            <a:spLocks noGrp="1"/>
          </p:cNvSpPr>
          <p:nvPr>
            <p:ph type="ctrTitle"/>
          </p:nvPr>
        </p:nvSpPr>
        <p:spPr>
          <a:xfrm>
            <a:off x="2688165" y="2572589"/>
            <a:ext cx="6815669" cy="1515533"/>
          </a:xfrm>
        </p:spPr>
        <p:txBody>
          <a:bodyPr/>
          <a:lstStyle/>
          <a:p>
            <a:br>
              <a:rPr lang="en-US" dirty="0">
                <a:solidFill>
                  <a:schemeClr val="accent1"/>
                </a:solidFill>
              </a:rPr>
            </a:br>
            <a:r>
              <a:rPr lang="en-US" sz="6000" b="1" dirty="0">
                <a:solidFill>
                  <a:schemeClr val="accent1"/>
                </a:solidFill>
                <a:effectLst>
                  <a:outerShdw blurRad="38100" dist="38100" dir="2700000" algn="tl">
                    <a:srgbClr val="000000">
                      <a:alpha val="43137"/>
                    </a:srgbClr>
                  </a:outerShdw>
                </a:effectLst>
              </a:rPr>
              <a:t>School Subjects</a:t>
            </a:r>
            <a:br>
              <a:rPr lang="en-US" dirty="0">
                <a:solidFill>
                  <a:schemeClr val="accent1"/>
                </a:solidFill>
              </a:rPr>
            </a:br>
            <a:endParaRPr lang="en-US" dirty="0">
              <a:solidFill>
                <a:schemeClr val="accent1"/>
              </a:solidFill>
            </a:endParaRPr>
          </a:p>
        </p:txBody>
      </p:sp>
    </p:spTree>
    <p:extLst>
      <p:ext uri="{BB962C8B-B14F-4D97-AF65-F5344CB8AC3E}">
        <p14:creationId xmlns:p14="http://schemas.microsoft.com/office/powerpoint/2010/main" val="798750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4EF538-D0E9-4D8B-B3E2-3B1E92482FEA}"/>
              </a:ext>
            </a:extLst>
          </p:cNvPr>
          <p:cNvSpPr/>
          <p:nvPr/>
        </p:nvSpPr>
        <p:spPr>
          <a:xfrm>
            <a:off x="793314" y="503334"/>
            <a:ext cx="4141941" cy="5509200"/>
          </a:xfrm>
          <a:prstGeom prst="rect">
            <a:avLst/>
          </a:prstGeom>
        </p:spPr>
        <p:txBody>
          <a:bodyPr wrap="square">
            <a:spAutoFit/>
          </a:bodyPr>
          <a:lstStyle/>
          <a:p>
            <a:r>
              <a:rPr lang="en-US" sz="3200" b="1" dirty="0">
                <a:effectLst>
                  <a:outerShdw blurRad="38100" dist="38100" dir="2700000" algn="tl">
                    <a:srgbClr val="000000">
                      <a:alpha val="43137"/>
                    </a:srgbClr>
                  </a:outerShdw>
                </a:effectLst>
              </a:rPr>
              <a:t>* </a:t>
            </a:r>
            <a:r>
              <a:rPr lang="en-US" sz="3200" b="1" dirty="0" err="1">
                <a:effectLst>
                  <a:outerShdw blurRad="38100" dist="38100" dir="2700000" algn="tl">
                    <a:srgbClr val="000000">
                      <a:alpha val="43137"/>
                    </a:srgbClr>
                  </a:outerShdw>
                </a:effectLst>
              </a:rPr>
              <a:t>Maths</a:t>
            </a:r>
            <a:endParaRPr lang="en-US" sz="3200" b="1" dirty="0">
              <a:effectLst>
                <a:outerShdw blurRad="38100" dist="38100" dir="2700000" algn="tl">
                  <a:srgbClr val="000000">
                    <a:alpha val="43137"/>
                  </a:srgbClr>
                </a:outerShdw>
              </a:effectLst>
            </a:endParaRPr>
          </a:p>
          <a:p>
            <a:r>
              <a:rPr lang="en-US" sz="3200" b="1" dirty="0">
                <a:solidFill>
                  <a:srgbClr val="FF0000"/>
                </a:solidFill>
                <a:effectLst>
                  <a:outerShdw blurRad="38100" dist="38100" dir="2700000" algn="tl">
                    <a:srgbClr val="000000">
                      <a:alpha val="43137"/>
                    </a:srgbClr>
                  </a:outerShdw>
                </a:effectLst>
              </a:rPr>
              <a:t> * language</a:t>
            </a:r>
          </a:p>
          <a:p>
            <a:r>
              <a:rPr lang="en-US" sz="3200" b="1" dirty="0">
                <a:solidFill>
                  <a:srgbClr val="FFC000"/>
                </a:solidFill>
                <a:effectLst>
                  <a:outerShdw blurRad="38100" dist="38100" dir="2700000" algn="tl">
                    <a:srgbClr val="000000">
                      <a:alpha val="43137"/>
                    </a:srgbClr>
                  </a:outerShdw>
                </a:effectLst>
              </a:rPr>
              <a:t>* literature</a:t>
            </a:r>
            <a:r>
              <a:rPr lang="en-US" sz="3200" b="1" dirty="0">
                <a:effectLst>
                  <a:outerShdw blurRad="38100" dist="38100" dir="2700000" algn="tl">
                    <a:srgbClr val="000000">
                      <a:alpha val="43137"/>
                    </a:srgbClr>
                  </a:outerShdw>
                </a:effectLst>
              </a:rPr>
              <a:t> </a:t>
            </a:r>
          </a:p>
          <a:p>
            <a:r>
              <a:rPr lang="en-US" sz="3200" b="1" dirty="0">
                <a:solidFill>
                  <a:schemeClr val="accent1"/>
                </a:solidFill>
                <a:effectLst>
                  <a:outerShdw blurRad="38100" dist="38100" dir="2700000" algn="tl">
                    <a:srgbClr val="000000">
                      <a:alpha val="43137"/>
                    </a:srgbClr>
                  </a:outerShdw>
                </a:effectLst>
              </a:rPr>
              <a:t>* science </a:t>
            </a:r>
          </a:p>
          <a:p>
            <a:r>
              <a:rPr lang="en-US" sz="3200" b="1" dirty="0">
                <a:solidFill>
                  <a:schemeClr val="accent5"/>
                </a:solidFill>
                <a:effectLst>
                  <a:outerShdw blurRad="38100" dist="38100" dir="2700000" algn="tl">
                    <a:srgbClr val="000000">
                      <a:alpha val="43137"/>
                    </a:srgbClr>
                  </a:outerShdw>
                </a:effectLst>
              </a:rPr>
              <a:t>   - Physics</a:t>
            </a:r>
          </a:p>
          <a:p>
            <a:r>
              <a:rPr lang="en-US" sz="3200" b="1" dirty="0">
                <a:solidFill>
                  <a:schemeClr val="accent6"/>
                </a:solidFill>
                <a:effectLst>
                  <a:outerShdw blurRad="38100" dist="38100" dir="2700000" algn="tl">
                    <a:srgbClr val="000000">
                      <a:alpha val="43137"/>
                    </a:srgbClr>
                  </a:outerShdw>
                </a:effectLst>
              </a:rPr>
              <a:t>   - Biology </a:t>
            </a:r>
          </a:p>
          <a:p>
            <a:r>
              <a:rPr lang="en-US" sz="3200" b="1" dirty="0">
                <a:solidFill>
                  <a:srgbClr val="FFFF00"/>
                </a:solidFill>
                <a:effectLst>
                  <a:outerShdw blurRad="38100" dist="38100" dir="2700000" algn="tl">
                    <a:srgbClr val="000000">
                      <a:alpha val="43137"/>
                    </a:srgbClr>
                  </a:outerShdw>
                </a:effectLst>
              </a:rPr>
              <a:t>   - Chemistry</a:t>
            </a:r>
          </a:p>
          <a:p>
            <a:r>
              <a:rPr lang="en-US" sz="3200" b="1" dirty="0">
                <a:solidFill>
                  <a:srgbClr val="92D050"/>
                </a:solidFill>
                <a:effectLst>
                  <a:outerShdw blurRad="38100" dist="38100" dir="2700000" algn="tl">
                    <a:srgbClr val="000000">
                      <a:alpha val="43137"/>
                    </a:srgbClr>
                  </a:outerShdw>
                </a:effectLst>
              </a:rPr>
              <a:t>   - Natural Science</a:t>
            </a:r>
          </a:p>
          <a:p>
            <a:r>
              <a:rPr lang="en-US" sz="3200" b="1" dirty="0">
                <a:solidFill>
                  <a:schemeClr val="accent2">
                    <a:lumMod val="60000"/>
                    <a:lumOff val="40000"/>
                  </a:schemeClr>
                </a:solidFill>
                <a:effectLst>
                  <a:outerShdw blurRad="38100" dist="38100" dir="2700000" algn="tl">
                    <a:srgbClr val="000000">
                      <a:alpha val="43137"/>
                    </a:srgbClr>
                  </a:outerShdw>
                </a:effectLst>
              </a:rPr>
              <a:t>* Geography </a:t>
            </a:r>
          </a:p>
          <a:p>
            <a:r>
              <a:rPr lang="en-US" sz="3200" b="1" dirty="0">
                <a:solidFill>
                  <a:schemeClr val="tx2">
                    <a:lumMod val="50000"/>
                    <a:lumOff val="50000"/>
                  </a:schemeClr>
                </a:solidFill>
                <a:effectLst>
                  <a:outerShdw blurRad="38100" dist="38100" dir="2700000" algn="tl">
                    <a:srgbClr val="000000">
                      <a:alpha val="43137"/>
                    </a:srgbClr>
                  </a:outerShdw>
                </a:effectLst>
              </a:rPr>
              <a:t>* Religious Studies</a:t>
            </a:r>
          </a:p>
          <a:p>
            <a:r>
              <a:rPr lang="en-US" sz="3200" b="1" dirty="0">
                <a:effectLst>
                  <a:outerShdw blurRad="38100" dist="38100" dir="2700000" algn="tl">
                    <a:srgbClr val="000000">
                      <a:alpha val="43137"/>
                    </a:srgbClr>
                  </a:outerShdw>
                </a:effectLst>
              </a:rPr>
              <a:t> * </a:t>
            </a:r>
            <a:r>
              <a:rPr lang="en-US" sz="3200" b="1" dirty="0">
                <a:solidFill>
                  <a:schemeClr val="accent6">
                    <a:lumMod val="50000"/>
                  </a:schemeClr>
                </a:solidFill>
                <a:effectLst>
                  <a:outerShdw blurRad="38100" dist="38100" dir="2700000" algn="tl">
                    <a:srgbClr val="000000">
                      <a:alpha val="43137"/>
                    </a:srgbClr>
                  </a:outerShdw>
                </a:effectLst>
              </a:rPr>
              <a:t>History</a:t>
            </a:r>
          </a:p>
        </p:txBody>
      </p:sp>
      <p:sp>
        <p:nvSpPr>
          <p:cNvPr id="3" name="Rectangle 2">
            <a:extLst>
              <a:ext uri="{FF2B5EF4-FFF2-40B4-BE49-F238E27FC236}">
                <a16:creationId xmlns:a16="http://schemas.microsoft.com/office/drawing/2014/main" id="{72F11F6B-BA28-4C84-BBC8-81299AD43041}"/>
              </a:ext>
            </a:extLst>
          </p:cNvPr>
          <p:cNvSpPr/>
          <p:nvPr/>
        </p:nvSpPr>
        <p:spPr>
          <a:xfrm>
            <a:off x="4684735" y="699410"/>
            <a:ext cx="6713952" cy="3716146"/>
          </a:xfrm>
          <a:prstGeom prst="rect">
            <a:avLst/>
          </a:prstGeom>
        </p:spPr>
        <p:txBody>
          <a:bodyPr wrap="square">
            <a:spAutoFit/>
          </a:bodyPr>
          <a:lstStyle/>
          <a:p>
            <a:pPr>
              <a:lnSpc>
                <a:spcPct val="150000"/>
              </a:lnSpc>
            </a:pPr>
            <a:r>
              <a:rPr lang="en-US" sz="3200" b="1" dirty="0">
                <a:solidFill>
                  <a:srgbClr val="00B050"/>
                </a:solidFill>
                <a:effectLst>
                  <a:outerShdw blurRad="38100" dist="38100" dir="2700000" algn="tl">
                    <a:srgbClr val="000000">
                      <a:alpha val="43137"/>
                    </a:srgbClr>
                  </a:outerShdw>
                </a:effectLst>
              </a:rPr>
              <a:t>* Information Technology (IT)</a:t>
            </a:r>
          </a:p>
          <a:p>
            <a:pPr>
              <a:lnSpc>
                <a:spcPct val="150000"/>
              </a:lnSpc>
            </a:pPr>
            <a:r>
              <a:rPr lang="en-US" sz="3200" b="1" dirty="0">
                <a:solidFill>
                  <a:srgbClr val="7030A0"/>
                </a:solidFill>
                <a:effectLst>
                  <a:outerShdw blurRad="38100" dist="38100" dir="2700000" algn="tl">
                    <a:srgbClr val="000000">
                      <a:alpha val="43137"/>
                    </a:srgbClr>
                  </a:outerShdw>
                </a:effectLst>
              </a:rPr>
              <a:t>* Physical Education (PE)</a:t>
            </a:r>
          </a:p>
          <a:p>
            <a:pPr>
              <a:lnSpc>
                <a:spcPct val="150000"/>
              </a:lnSpc>
            </a:pPr>
            <a:r>
              <a:rPr lang="en-US" sz="3200" b="1" dirty="0">
                <a:solidFill>
                  <a:srgbClr val="00B0F0"/>
                </a:solidFill>
                <a:effectLst>
                  <a:outerShdw blurRad="38100" dist="38100" dir="2700000" algn="tl">
                    <a:srgbClr val="000000">
                      <a:alpha val="43137"/>
                    </a:srgbClr>
                  </a:outerShdw>
                </a:effectLst>
              </a:rPr>
              <a:t>*Cookery = Domestic / Food Science </a:t>
            </a:r>
          </a:p>
          <a:p>
            <a:pPr>
              <a:lnSpc>
                <a:spcPct val="150000"/>
              </a:lnSpc>
            </a:pPr>
            <a:r>
              <a:rPr lang="en-US" sz="3200" b="1" dirty="0">
                <a:solidFill>
                  <a:schemeClr val="accent2">
                    <a:lumMod val="50000"/>
                  </a:schemeClr>
                </a:solidFill>
                <a:effectLst>
                  <a:outerShdw blurRad="38100" dist="38100" dir="2700000" algn="tl">
                    <a:srgbClr val="000000">
                      <a:alpha val="43137"/>
                    </a:srgbClr>
                  </a:outerShdw>
                </a:effectLst>
              </a:rPr>
              <a:t>* Handicrafts</a:t>
            </a:r>
          </a:p>
          <a:p>
            <a:pPr>
              <a:lnSpc>
                <a:spcPct val="150000"/>
              </a:lnSpc>
            </a:pPr>
            <a:r>
              <a:rPr lang="en-US" sz="3200" b="1" dirty="0">
                <a:solidFill>
                  <a:srgbClr val="C00000"/>
                </a:solidFill>
                <a:effectLst>
                  <a:outerShdw blurRad="38100" dist="38100" dir="2700000" algn="tl">
                    <a:srgbClr val="000000">
                      <a:alpha val="43137"/>
                    </a:srgbClr>
                  </a:outerShdw>
                </a:effectLst>
              </a:rPr>
              <a:t>* Art Music</a:t>
            </a:r>
            <a:endParaRPr lang="en-US"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81701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7BA8BA-0089-49A2-8C8D-70F4D46840B0}"/>
              </a:ext>
            </a:extLst>
          </p:cNvPr>
          <p:cNvSpPr>
            <a:spLocks noGrp="1"/>
          </p:cNvSpPr>
          <p:nvPr>
            <p:ph type="ctrTitle"/>
          </p:nvPr>
        </p:nvSpPr>
        <p:spPr/>
        <p:txBody>
          <a:bodyPr/>
          <a:lstStyle/>
          <a:p>
            <a:r>
              <a:rPr lang="en-US" sz="6000" b="1" dirty="0">
                <a:solidFill>
                  <a:srgbClr val="92D050"/>
                </a:solidFill>
                <a:effectLst>
                  <a:outerShdw blurRad="38100" dist="38100" dir="2700000" algn="tl">
                    <a:srgbClr val="000000">
                      <a:alpha val="43137"/>
                    </a:srgbClr>
                  </a:outerShdw>
                </a:effectLst>
              </a:rPr>
              <a:t>Vocabulary Practice </a:t>
            </a:r>
          </a:p>
        </p:txBody>
      </p:sp>
      <p:sp>
        <p:nvSpPr>
          <p:cNvPr id="3" name="Sous-titre 2">
            <a:extLst>
              <a:ext uri="{FF2B5EF4-FFF2-40B4-BE49-F238E27FC236}">
                <a16:creationId xmlns:a16="http://schemas.microsoft.com/office/drawing/2014/main" id="{4D8DEF60-3C9A-444E-8D0F-5827A1CB0254}"/>
              </a:ext>
            </a:extLst>
          </p:cNvPr>
          <p:cNvSpPr>
            <a:spLocks noGrp="1"/>
          </p:cNvSpPr>
          <p:nvPr>
            <p:ph type="subTitle" idx="1"/>
          </p:nvPr>
        </p:nvSpPr>
        <p:spPr/>
        <p:txBody>
          <a:bodyPr>
            <a:normAutofit fontScale="92500" lnSpcReduction="10000"/>
          </a:bodyPr>
          <a:lstStyle/>
          <a:p>
            <a:r>
              <a:rPr lang="en-US" sz="4000" b="1" dirty="0">
                <a:solidFill>
                  <a:srgbClr val="FF0000"/>
                </a:solidFill>
                <a:effectLst>
                  <a:outerShdw blurRad="38100" dist="38100" dir="2700000" algn="tl">
                    <a:srgbClr val="000000">
                      <a:alpha val="43137"/>
                    </a:srgbClr>
                  </a:outerShdw>
                </a:effectLst>
              </a:rPr>
              <a:t>School Subjects</a:t>
            </a:r>
          </a:p>
          <a:p>
            <a:r>
              <a:rPr lang="en-US" sz="4000" b="1" dirty="0">
                <a:solidFill>
                  <a:srgbClr val="FF0000"/>
                </a:solidFill>
                <a:effectLst>
                  <a:outerShdw blurRad="38100" dist="38100" dir="2700000" algn="tl">
                    <a:srgbClr val="000000">
                      <a:alpha val="43137"/>
                    </a:srgbClr>
                  </a:outerShdw>
                </a:effectLst>
              </a:rPr>
              <a:t>Completing sentences  </a:t>
            </a:r>
          </a:p>
        </p:txBody>
      </p:sp>
    </p:spTree>
    <p:extLst>
      <p:ext uri="{BB962C8B-B14F-4D97-AF65-F5344CB8AC3E}">
        <p14:creationId xmlns:p14="http://schemas.microsoft.com/office/powerpoint/2010/main" val="2495038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E108B8-F910-45BB-B189-1E2EE86B32A9}"/>
              </a:ext>
            </a:extLst>
          </p:cNvPr>
          <p:cNvSpPr/>
          <p:nvPr/>
        </p:nvSpPr>
        <p:spPr>
          <a:xfrm>
            <a:off x="538619" y="863676"/>
            <a:ext cx="10997851" cy="954107"/>
          </a:xfrm>
          <a:prstGeom prst="rect">
            <a:avLst/>
          </a:prstGeom>
        </p:spPr>
        <p:txBody>
          <a:bodyPr wrap="square">
            <a:spAutoFit/>
          </a:bodyPr>
          <a:lstStyle/>
          <a:p>
            <a:r>
              <a:rPr lang="en-US" sz="2800" b="1" dirty="0">
                <a:solidFill>
                  <a:srgbClr val="FF0000"/>
                </a:solidFill>
                <a:effectLst>
                  <a:outerShdw blurRad="38100" dist="38100" dir="2700000" algn="tl">
                    <a:srgbClr val="000000">
                      <a:alpha val="43137"/>
                    </a:srgbClr>
                  </a:outerShdw>
                </a:effectLst>
              </a:rPr>
              <a:t>1- </a:t>
            </a:r>
            <a:r>
              <a:rPr lang="en-US" sz="2800" b="1" dirty="0">
                <a:effectLst>
                  <a:outerShdw blurRad="38100" dist="38100" dir="2700000" algn="tl">
                    <a:srgbClr val="000000">
                      <a:alpha val="43137"/>
                    </a:srgbClr>
                  </a:outerShdw>
                </a:effectLst>
              </a:rPr>
              <a:t>One of the reasons that I didn't like .................. was because of the lab work which sometimes involved dissection</a:t>
            </a:r>
          </a:p>
        </p:txBody>
      </p:sp>
      <p:sp>
        <p:nvSpPr>
          <p:cNvPr id="4" name="Rectangle 3">
            <a:extLst>
              <a:ext uri="{FF2B5EF4-FFF2-40B4-BE49-F238E27FC236}">
                <a16:creationId xmlns:a16="http://schemas.microsoft.com/office/drawing/2014/main" id="{B6A519C0-609B-42F4-83BC-F7A668EC2BBA}"/>
              </a:ext>
            </a:extLst>
          </p:cNvPr>
          <p:cNvSpPr/>
          <p:nvPr/>
        </p:nvSpPr>
        <p:spPr>
          <a:xfrm>
            <a:off x="670141" y="2337085"/>
            <a:ext cx="10734805" cy="954107"/>
          </a:xfrm>
          <a:prstGeom prst="rect">
            <a:avLst/>
          </a:prstGeom>
        </p:spPr>
        <p:txBody>
          <a:bodyPr wrap="square">
            <a:spAutoFit/>
          </a:bodyPr>
          <a:lstStyle/>
          <a:p>
            <a:r>
              <a:rPr lang="en-US" sz="2800" b="1" dirty="0">
                <a:solidFill>
                  <a:srgbClr val="FF0000"/>
                </a:solidFill>
                <a:effectLst>
                  <a:outerShdw blurRad="38100" dist="38100" dir="2700000" algn="tl">
                    <a:srgbClr val="000000">
                      <a:alpha val="43137"/>
                    </a:srgbClr>
                  </a:outerShdw>
                </a:effectLst>
              </a:rPr>
              <a:t>2- </a:t>
            </a:r>
            <a:r>
              <a:rPr lang="en-US" sz="2800" b="1" dirty="0" err="1">
                <a:effectLst>
                  <a:outerShdw blurRad="38100" dist="38100" dir="2700000" algn="tl">
                    <a:srgbClr val="000000">
                      <a:alpha val="43137"/>
                    </a:srgbClr>
                  </a:outerShdw>
                </a:effectLst>
              </a:rPr>
              <a:t>l’ve</a:t>
            </a:r>
            <a:r>
              <a:rPr lang="en-US" sz="2800" b="1" dirty="0">
                <a:effectLst>
                  <a:outerShdw blurRad="38100" dist="38100" dir="2700000" algn="tl">
                    <a:srgbClr val="000000">
                      <a:alpha val="43137"/>
                    </a:srgbClr>
                  </a:outerShdw>
                </a:effectLst>
              </a:rPr>
              <a:t> always enjoyed learning about how chemicals react with one another so 1 decided to choose .............as one of my main subjects.</a:t>
            </a:r>
          </a:p>
        </p:txBody>
      </p:sp>
      <p:sp>
        <p:nvSpPr>
          <p:cNvPr id="5" name="Rectangle 4">
            <a:extLst>
              <a:ext uri="{FF2B5EF4-FFF2-40B4-BE49-F238E27FC236}">
                <a16:creationId xmlns:a16="http://schemas.microsoft.com/office/drawing/2014/main" id="{3B054DDB-0513-49B8-B89E-032801305711}"/>
              </a:ext>
            </a:extLst>
          </p:cNvPr>
          <p:cNvSpPr/>
          <p:nvPr/>
        </p:nvSpPr>
        <p:spPr>
          <a:xfrm>
            <a:off x="670141" y="4043861"/>
            <a:ext cx="10866329" cy="1384995"/>
          </a:xfrm>
          <a:prstGeom prst="rect">
            <a:avLst/>
          </a:prstGeom>
        </p:spPr>
        <p:txBody>
          <a:bodyPr wrap="square">
            <a:spAutoFit/>
          </a:bodyPr>
          <a:lstStyle/>
          <a:p>
            <a:r>
              <a:rPr lang="en-US" sz="2800" b="1" dirty="0">
                <a:solidFill>
                  <a:srgbClr val="FF0000"/>
                </a:solidFill>
                <a:effectLst>
                  <a:outerShdw blurRad="38100" dist="38100" dir="2700000" algn="tl">
                    <a:srgbClr val="000000">
                      <a:alpha val="43137"/>
                    </a:srgbClr>
                  </a:outerShdw>
                </a:effectLst>
              </a:rPr>
              <a:t>3- </a:t>
            </a:r>
            <a:r>
              <a:rPr lang="en-US" sz="2800" b="1" dirty="0">
                <a:effectLst>
                  <a:outerShdw blurRad="38100" dist="38100" dir="2700000" algn="tl">
                    <a:srgbClr val="000000">
                      <a:alpha val="43137"/>
                    </a:srgbClr>
                  </a:outerShdw>
                </a:effectLst>
              </a:rPr>
              <a:t>When I was a child, we practiced .....................three times a week which was fine in summer but was freezing during the winter when you have to football or hockey outside.</a:t>
            </a:r>
          </a:p>
        </p:txBody>
      </p:sp>
    </p:spTree>
    <p:extLst>
      <p:ext uri="{BB962C8B-B14F-4D97-AF65-F5344CB8AC3E}">
        <p14:creationId xmlns:p14="http://schemas.microsoft.com/office/powerpoint/2010/main" val="3351232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E108B8-F910-45BB-B189-1E2EE86B32A9}"/>
              </a:ext>
            </a:extLst>
          </p:cNvPr>
          <p:cNvSpPr/>
          <p:nvPr/>
        </p:nvSpPr>
        <p:spPr>
          <a:xfrm>
            <a:off x="538619" y="863676"/>
            <a:ext cx="10997851" cy="1015663"/>
          </a:xfrm>
          <a:prstGeom prst="rect">
            <a:avLst/>
          </a:prstGeom>
        </p:spPr>
        <p:txBody>
          <a:bodyPr wrap="square">
            <a:spAutoFit/>
          </a:bodyPr>
          <a:lstStyle/>
          <a:p>
            <a:r>
              <a:rPr lang="en-US" sz="2800" b="1" dirty="0">
                <a:solidFill>
                  <a:srgbClr val="FF0000"/>
                </a:solidFill>
                <a:effectLst>
                  <a:outerShdw blurRad="38100" dist="38100" dir="2700000" algn="tl">
                    <a:srgbClr val="000000">
                      <a:alpha val="43137"/>
                    </a:srgbClr>
                  </a:outerShdw>
                </a:effectLst>
              </a:rPr>
              <a:t>1- </a:t>
            </a:r>
            <a:r>
              <a:rPr lang="en-US" sz="2800" b="1" dirty="0">
                <a:effectLst>
                  <a:outerShdw blurRad="38100" dist="38100" dir="2700000" algn="tl">
                    <a:srgbClr val="000000">
                      <a:alpha val="43137"/>
                    </a:srgbClr>
                  </a:outerShdw>
                </a:effectLst>
              </a:rPr>
              <a:t>One of the reasons that I didn't like </a:t>
            </a:r>
            <a:r>
              <a:rPr lang="en-US" sz="3200" b="1" dirty="0">
                <a:solidFill>
                  <a:srgbClr val="C00000"/>
                </a:solidFill>
                <a:effectLst>
                  <a:outerShdw blurRad="38100" dist="38100" dir="2700000" algn="tl">
                    <a:srgbClr val="000000">
                      <a:alpha val="43137"/>
                    </a:srgbClr>
                  </a:outerShdw>
                </a:effectLst>
              </a:rPr>
              <a:t>biology</a:t>
            </a:r>
            <a:r>
              <a:rPr lang="en-US" sz="2800" b="1" dirty="0">
                <a:effectLst>
                  <a:outerShdw blurRad="38100" dist="38100" dir="2700000" algn="tl">
                    <a:srgbClr val="000000">
                      <a:alpha val="43137"/>
                    </a:srgbClr>
                  </a:outerShdw>
                </a:effectLst>
              </a:rPr>
              <a:t> was because of the lab work which sometimes involved dissection</a:t>
            </a:r>
          </a:p>
        </p:txBody>
      </p:sp>
      <p:sp>
        <p:nvSpPr>
          <p:cNvPr id="4" name="Rectangle 3">
            <a:extLst>
              <a:ext uri="{FF2B5EF4-FFF2-40B4-BE49-F238E27FC236}">
                <a16:creationId xmlns:a16="http://schemas.microsoft.com/office/drawing/2014/main" id="{B6A519C0-609B-42F4-83BC-F7A668EC2BBA}"/>
              </a:ext>
            </a:extLst>
          </p:cNvPr>
          <p:cNvSpPr/>
          <p:nvPr/>
        </p:nvSpPr>
        <p:spPr>
          <a:xfrm>
            <a:off x="670141" y="2337085"/>
            <a:ext cx="10866329" cy="954107"/>
          </a:xfrm>
          <a:prstGeom prst="rect">
            <a:avLst/>
          </a:prstGeom>
        </p:spPr>
        <p:txBody>
          <a:bodyPr wrap="square">
            <a:spAutoFit/>
          </a:bodyPr>
          <a:lstStyle/>
          <a:p>
            <a:r>
              <a:rPr lang="en-US" sz="2800" b="1" dirty="0">
                <a:solidFill>
                  <a:srgbClr val="FF0000"/>
                </a:solidFill>
                <a:effectLst>
                  <a:outerShdw blurRad="38100" dist="38100" dir="2700000" algn="tl">
                    <a:srgbClr val="000000">
                      <a:alpha val="43137"/>
                    </a:srgbClr>
                  </a:outerShdw>
                </a:effectLst>
              </a:rPr>
              <a:t>2- </a:t>
            </a:r>
            <a:r>
              <a:rPr lang="en-US" sz="2800" b="1" dirty="0" err="1">
                <a:effectLst>
                  <a:outerShdw blurRad="38100" dist="38100" dir="2700000" algn="tl">
                    <a:srgbClr val="000000">
                      <a:alpha val="43137"/>
                    </a:srgbClr>
                  </a:outerShdw>
                </a:effectLst>
              </a:rPr>
              <a:t>l’ve</a:t>
            </a:r>
            <a:r>
              <a:rPr lang="en-US" sz="2800" b="1" dirty="0">
                <a:effectLst>
                  <a:outerShdw blurRad="38100" dist="38100" dir="2700000" algn="tl">
                    <a:srgbClr val="000000">
                      <a:alpha val="43137"/>
                    </a:srgbClr>
                  </a:outerShdw>
                </a:effectLst>
              </a:rPr>
              <a:t> always enjoyed learning about how chemicals react with one another so I decided to choose </a:t>
            </a:r>
            <a:r>
              <a:rPr lang="en-US" sz="2800" b="1" dirty="0">
                <a:solidFill>
                  <a:srgbClr val="C00000"/>
                </a:solidFill>
                <a:effectLst>
                  <a:outerShdw blurRad="38100" dist="38100" dir="2700000" algn="tl">
                    <a:srgbClr val="000000">
                      <a:alpha val="43137"/>
                    </a:srgbClr>
                  </a:outerShdw>
                </a:effectLst>
              </a:rPr>
              <a:t>chemistry</a:t>
            </a:r>
            <a:r>
              <a:rPr lang="en-US" sz="2800" b="1" dirty="0">
                <a:effectLst>
                  <a:outerShdw blurRad="38100" dist="38100" dir="2700000" algn="tl">
                    <a:srgbClr val="000000">
                      <a:alpha val="43137"/>
                    </a:srgbClr>
                  </a:outerShdw>
                </a:effectLst>
              </a:rPr>
              <a:t> as one of my main subjects.</a:t>
            </a:r>
          </a:p>
        </p:txBody>
      </p:sp>
      <p:sp>
        <p:nvSpPr>
          <p:cNvPr id="5" name="Rectangle 4">
            <a:extLst>
              <a:ext uri="{FF2B5EF4-FFF2-40B4-BE49-F238E27FC236}">
                <a16:creationId xmlns:a16="http://schemas.microsoft.com/office/drawing/2014/main" id="{3B054DDB-0513-49B8-B89E-032801305711}"/>
              </a:ext>
            </a:extLst>
          </p:cNvPr>
          <p:cNvSpPr/>
          <p:nvPr/>
        </p:nvSpPr>
        <p:spPr>
          <a:xfrm>
            <a:off x="670141" y="4043861"/>
            <a:ext cx="10866329" cy="1384995"/>
          </a:xfrm>
          <a:prstGeom prst="rect">
            <a:avLst/>
          </a:prstGeom>
        </p:spPr>
        <p:txBody>
          <a:bodyPr wrap="square">
            <a:spAutoFit/>
          </a:bodyPr>
          <a:lstStyle/>
          <a:p>
            <a:r>
              <a:rPr lang="en-US" sz="2800" b="1" dirty="0">
                <a:solidFill>
                  <a:srgbClr val="FF0000"/>
                </a:solidFill>
                <a:effectLst>
                  <a:outerShdw blurRad="38100" dist="38100" dir="2700000" algn="tl">
                    <a:srgbClr val="000000">
                      <a:alpha val="43137"/>
                    </a:srgbClr>
                  </a:outerShdw>
                </a:effectLst>
              </a:rPr>
              <a:t>3- </a:t>
            </a:r>
            <a:r>
              <a:rPr lang="en-US" sz="2800" b="1" dirty="0">
                <a:effectLst>
                  <a:outerShdw blurRad="38100" dist="38100" dir="2700000" algn="tl">
                    <a:srgbClr val="000000">
                      <a:alpha val="43137"/>
                    </a:srgbClr>
                  </a:outerShdw>
                </a:effectLst>
              </a:rPr>
              <a:t>When I was a child, we practiced </a:t>
            </a:r>
            <a:r>
              <a:rPr lang="en-US" sz="2800" b="1" dirty="0">
                <a:solidFill>
                  <a:srgbClr val="C00000"/>
                </a:solidFill>
                <a:effectLst>
                  <a:outerShdw blurRad="38100" dist="38100" dir="2700000" algn="tl">
                    <a:srgbClr val="000000">
                      <a:alpha val="43137"/>
                    </a:srgbClr>
                  </a:outerShdw>
                </a:effectLst>
              </a:rPr>
              <a:t>physical education </a:t>
            </a:r>
            <a:r>
              <a:rPr lang="en-US" sz="2800" b="1" dirty="0">
                <a:effectLst>
                  <a:outerShdw blurRad="38100" dist="38100" dir="2700000" algn="tl">
                    <a:srgbClr val="000000">
                      <a:alpha val="43137"/>
                    </a:srgbClr>
                  </a:outerShdw>
                </a:effectLst>
              </a:rPr>
              <a:t>three times a week which was fine in summer but was freezing during the winter when you have to football or hockey outside.</a:t>
            </a:r>
          </a:p>
        </p:txBody>
      </p:sp>
      <p:sp>
        <p:nvSpPr>
          <p:cNvPr id="6" name="Rectangle 5">
            <a:extLst>
              <a:ext uri="{FF2B5EF4-FFF2-40B4-BE49-F238E27FC236}">
                <a16:creationId xmlns:a16="http://schemas.microsoft.com/office/drawing/2014/main" id="{2643FF01-69B3-4604-A3AF-4B74754C71C1}"/>
              </a:ext>
            </a:extLst>
          </p:cNvPr>
          <p:cNvSpPr/>
          <p:nvPr/>
        </p:nvSpPr>
        <p:spPr>
          <a:xfrm>
            <a:off x="161844" y="125517"/>
            <a:ext cx="2118007" cy="58477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a:solidFill>
                  <a:schemeClr val="accent5"/>
                </a:solidFill>
                <a:effectLst>
                  <a:outerShdw blurRad="38100" dist="38100" dir="2700000" algn="tl">
                    <a:srgbClr val="000000">
                      <a:alpha val="43137"/>
                    </a:srgbClr>
                  </a:outerShdw>
                </a:effectLst>
              </a:rPr>
              <a:t>Answers </a:t>
            </a:r>
          </a:p>
        </p:txBody>
      </p:sp>
    </p:spTree>
    <p:extLst>
      <p:ext uri="{BB962C8B-B14F-4D97-AF65-F5344CB8AC3E}">
        <p14:creationId xmlns:p14="http://schemas.microsoft.com/office/powerpoint/2010/main" val="1150572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5CEAB7-7237-47D5-BBC3-F99314E500ED}"/>
              </a:ext>
            </a:extLst>
          </p:cNvPr>
          <p:cNvSpPr/>
          <p:nvPr/>
        </p:nvSpPr>
        <p:spPr>
          <a:xfrm>
            <a:off x="601248" y="681708"/>
            <a:ext cx="10985326" cy="954107"/>
          </a:xfrm>
          <a:prstGeom prst="rect">
            <a:avLst/>
          </a:prstGeom>
        </p:spPr>
        <p:txBody>
          <a:bodyPr wrap="square">
            <a:spAutoFit/>
          </a:bodyPr>
          <a:lstStyle/>
          <a:p>
            <a:r>
              <a:rPr lang="en-US" sz="2800" b="1" dirty="0">
                <a:solidFill>
                  <a:srgbClr val="FF0000"/>
                </a:solidFill>
                <a:effectLst>
                  <a:outerShdw blurRad="38100" dist="38100" dir="2700000" algn="tl">
                    <a:srgbClr val="000000">
                      <a:alpha val="43137"/>
                    </a:srgbClr>
                  </a:outerShdw>
                </a:effectLst>
              </a:rPr>
              <a:t>4-</a:t>
            </a:r>
            <a:r>
              <a:rPr lang="en-US" sz="2800" b="1" dirty="0">
                <a:effectLst>
                  <a:outerShdw blurRad="38100" dist="38100" dir="2700000" algn="tl">
                    <a:srgbClr val="000000">
                      <a:alpha val="43137"/>
                    </a:srgbClr>
                  </a:outerShdw>
                </a:effectLst>
              </a:rPr>
              <a:t> My teacher encouraged us to take part in extra....................... in order to develop skills beyond what is taught in scheduled lessons.</a:t>
            </a:r>
          </a:p>
        </p:txBody>
      </p:sp>
      <p:sp>
        <p:nvSpPr>
          <p:cNvPr id="3" name="Rectangle 2">
            <a:extLst>
              <a:ext uri="{FF2B5EF4-FFF2-40B4-BE49-F238E27FC236}">
                <a16:creationId xmlns:a16="http://schemas.microsoft.com/office/drawing/2014/main" id="{B448E2DB-3D1E-426F-A2D1-3454F376189E}"/>
              </a:ext>
            </a:extLst>
          </p:cNvPr>
          <p:cNvSpPr/>
          <p:nvPr/>
        </p:nvSpPr>
        <p:spPr>
          <a:xfrm>
            <a:off x="713983" y="2391138"/>
            <a:ext cx="10759857" cy="1384995"/>
          </a:xfrm>
          <a:prstGeom prst="rect">
            <a:avLst/>
          </a:prstGeom>
        </p:spPr>
        <p:txBody>
          <a:bodyPr wrap="square">
            <a:spAutoFit/>
          </a:bodyPr>
          <a:lstStyle/>
          <a:p>
            <a:r>
              <a:rPr lang="en-US" sz="2800" b="1" dirty="0">
                <a:solidFill>
                  <a:srgbClr val="FF0000"/>
                </a:solidFill>
                <a:effectLst>
                  <a:outerShdw blurRad="38100" dist="38100" dir="2700000" algn="tl">
                    <a:srgbClr val="000000">
                      <a:alpha val="43137"/>
                    </a:srgbClr>
                  </a:outerShdw>
                </a:effectLst>
              </a:rPr>
              <a:t>5-</a:t>
            </a:r>
            <a:r>
              <a:rPr lang="en-US" sz="2800" b="1" dirty="0">
                <a:effectLst>
                  <a:outerShdw blurRad="38100" dist="38100" dir="2700000" algn="tl">
                    <a:srgbClr val="000000">
                      <a:alpha val="43137"/>
                    </a:srgbClr>
                  </a:outerShdw>
                </a:effectLst>
              </a:rPr>
              <a:t> I used to find complicated calculations difficult as well as algebra but when we got a new ............ teacher, it all become much easier to understand.</a:t>
            </a:r>
          </a:p>
        </p:txBody>
      </p:sp>
      <p:sp>
        <p:nvSpPr>
          <p:cNvPr id="4" name="Rectangle 3">
            <a:extLst>
              <a:ext uri="{FF2B5EF4-FFF2-40B4-BE49-F238E27FC236}">
                <a16:creationId xmlns:a16="http://schemas.microsoft.com/office/drawing/2014/main" id="{31CB4C01-D705-4AC2-AA7C-090204AAC5F5}"/>
              </a:ext>
            </a:extLst>
          </p:cNvPr>
          <p:cNvSpPr/>
          <p:nvPr/>
        </p:nvSpPr>
        <p:spPr>
          <a:xfrm>
            <a:off x="814192" y="4332672"/>
            <a:ext cx="10659648" cy="1384995"/>
          </a:xfrm>
          <a:prstGeom prst="rect">
            <a:avLst/>
          </a:prstGeom>
        </p:spPr>
        <p:txBody>
          <a:bodyPr wrap="square">
            <a:spAutoFit/>
          </a:bodyPr>
          <a:lstStyle/>
          <a:p>
            <a:r>
              <a:rPr lang="en-US" sz="2800" b="1" dirty="0">
                <a:solidFill>
                  <a:srgbClr val="FF0000"/>
                </a:solidFill>
                <a:effectLst>
                  <a:outerShdw blurRad="38100" dist="38100" dir="2700000" algn="tl">
                    <a:srgbClr val="000000">
                      <a:alpha val="43137"/>
                    </a:srgbClr>
                  </a:outerShdw>
                </a:effectLst>
              </a:rPr>
              <a:t>6-</a:t>
            </a:r>
            <a:r>
              <a:rPr lang="en-US" sz="2800" b="1" dirty="0">
                <a:effectLst>
                  <a:outerShdw blurRad="38100" dist="38100" dir="2700000" algn="tl">
                    <a:srgbClr val="000000">
                      <a:alpha val="43137"/>
                    </a:srgbClr>
                  </a:outerShdw>
                </a:effectLst>
              </a:rPr>
              <a:t> One of my favourite subjects was ........................ because you had a chance to get out of the classroom and learn more about the environment</a:t>
            </a:r>
          </a:p>
        </p:txBody>
      </p:sp>
    </p:spTree>
    <p:extLst>
      <p:ext uri="{BB962C8B-B14F-4D97-AF65-F5344CB8AC3E}">
        <p14:creationId xmlns:p14="http://schemas.microsoft.com/office/powerpoint/2010/main" val="4289723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5CEAB7-7237-47D5-BBC3-F99314E500ED}"/>
              </a:ext>
            </a:extLst>
          </p:cNvPr>
          <p:cNvSpPr/>
          <p:nvPr/>
        </p:nvSpPr>
        <p:spPr>
          <a:xfrm>
            <a:off x="601249" y="725177"/>
            <a:ext cx="10985326" cy="954107"/>
          </a:xfrm>
          <a:prstGeom prst="rect">
            <a:avLst/>
          </a:prstGeom>
        </p:spPr>
        <p:txBody>
          <a:bodyPr wrap="square">
            <a:spAutoFit/>
          </a:bodyPr>
          <a:lstStyle/>
          <a:p>
            <a:r>
              <a:rPr lang="en-US" sz="2800" b="1" dirty="0">
                <a:solidFill>
                  <a:srgbClr val="FF0000"/>
                </a:solidFill>
                <a:effectLst>
                  <a:outerShdw blurRad="38100" dist="38100" dir="2700000" algn="tl">
                    <a:srgbClr val="000000">
                      <a:alpha val="43137"/>
                    </a:srgbClr>
                  </a:outerShdw>
                </a:effectLst>
              </a:rPr>
              <a:t>4-</a:t>
            </a:r>
            <a:r>
              <a:rPr lang="en-US" sz="2800" b="1" dirty="0">
                <a:effectLst>
                  <a:outerShdw blurRad="38100" dist="38100" dir="2700000" algn="tl">
                    <a:srgbClr val="000000">
                      <a:alpha val="43137"/>
                    </a:srgbClr>
                  </a:outerShdw>
                </a:effectLst>
              </a:rPr>
              <a:t> My teacher encouraged us to take part in extra </a:t>
            </a:r>
            <a:r>
              <a:rPr lang="en-US" sz="2800" b="1" dirty="0">
                <a:solidFill>
                  <a:srgbClr val="C00000"/>
                </a:solidFill>
                <a:effectLst>
                  <a:outerShdw blurRad="38100" dist="38100" dir="2700000" algn="tl">
                    <a:srgbClr val="000000">
                      <a:alpha val="43137"/>
                    </a:srgbClr>
                  </a:outerShdw>
                </a:effectLst>
              </a:rPr>
              <a:t>curricular activities </a:t>
            </a:r>
            <a:r>
              <a:rPr lang="en-US" sz="2800" b="1" dirty="0">
                <a:effectLst>
                  <a:outerShdw blurRad="38100" dist="38100" dir="2700000" algn="tl">
                    <a:srgbClr val="000000">
                      <a:alpha val="43137"/>
                    </a:srgbClr>
                  </a:outerShdw>
                </a:effectLst>
              </a:rPr>
              <a:t>in order to develop skills beyond what is taught in scheduled lessons.</a:t>
            </a:r>
          </a:p>
        </p:txBody>
      </p:sp>
      <p:sp>
        <p:nvSpPr>
          <p:cNvPr id="3" name="Rectangle 2">
            <a:extLst>
              <a:ext uri="{FF2B5EF4-FFF2-40B4-BE49-F238E27FC236}">
                <a16:creationId xmlns:a16="http://schemas.microsoft.com/office/drawing/2014/main" id="{B448E2DB-3D1E-426F-A2D1-3454F376189E}"/>
              </a:ext>
            </a:extLst>
          </p:cNvPr>
          <p:cNvSpPr/>
          <p:nvPr/>
        </p:nvSpPr>
        <p:spPr>
          <a:xfrm>
            <a:off x="713983" y="2391138"/>
            <a:ext cx="10759857" cy="1384995"/>
          </a:xfrm>
          <a:prstGeom prst="rect">
            <a:avLst/>
          </a:prstGeom>
        </p:spPr>
        <p:txBody>
          <a:bodyPr wrap="square">
            <a:spAutoFit/>
          </a:bodyPr>
          <a:lstStyle/>
          <a:p>
            <a:r>
              <a:rPr lang="en-US" sz="2800" b="1" dirty="0">
                <a:solidFill>
                  <a:srgbClr val="FF0000"/>
                </a:solidFill>
                <a:effectLst>
                  <a:outerShdw blurRad="38100" dist="38100" dir="2700000" algn="tl">
                    <a:srgbClr val="000000">
                      <a:alpha val="43137"/>
                    </a:srgbClr>
                  </a:outerShdw>
                </a:effectLst>
              </a:rPr>
              <a:t>5-</a:t>
            </a:r>
            <a:r>
              <a:rPr lang="en-US" sz="2800" b="1" dirty="0">
                <a:effectLst>
                  <a:outerShdw blurRad="38100" dist="38100" dir="2700000" algn="tl">
                    <a:srgbClr val="000000">
                      <a:alpha val="43137"/>
                    </a:srgbClr>
                  </a:outerShdw>
                </a:effectLst>
              </a:rPr>
              <a:t> I used to find complicated calculations difficult as well as algebra but when we got a new </a:t>
            </a:r>
            <a:r>
              <a:rPr lang="en-US" sz="2800" b="1" dirty="0">
                <a:solidFill>
                  <a:srgbClr val="C00000"/>
                </a:solidFill>
                <a:effectLst>
                  <a:outerShdw blurRad="38100" dist="38100" dir="2700000" algn="tl">
                    <a:srgbClr val="000000">
                      <a:alpha val="43137"/>
                    </a:srgbClr>
                  </a:outerShdw>
                </a:effectLst>
              </a:rPr>
              <a:t>math’s</a:t>
            </a:r>
            <a:r>
              <a:rPr lang="en-US" sz="2800" b="1" dirty="0">
                <a:effectLst>
                  <a:outerShdw blurRad="38100" dist="38100" dir="2700000" algn="tl">
                    <a:srgbClr val="000000">
                      <a:alpha val="43137"/>
                    </a:srgbClr>
                  </a:outerShdw>
                </a:effectLst>
              </a:rPr>
              <a:t> teacher, it all become much easier to understand.</a:t>
            </a:r>
          </a:p>
        </p:txBody>
      </p:sp>
      <p:sp>
        <p:nvSpPr>
          <p:cNvPr id="4" name="Rectangle 3">
            <a:extLst>
              <a:ext uri="{FF2B5EF4-FFF2-40B4-BE49-F238E27FC236}">
                <a16:creationId xmlns:a16="http://schemas.microsoft.com/office/drawing/2014/main" id="{31CB4C01-D705-4AC2-AA7C-090204AAC5F5}"/>
              </a:ext>
            </a:extLst>
          </p:cNvPr>
          <p:cNvSpPr/>
          <p:nvPr/>
        </p:nvSpPr>
        <p:spPr>
          <a:xfrm>
            <a:off x="814192" y="4332672"/>
            <a:ext cx="10659648" cy="1384995"/>
          </a:xfrm>
          <a:prstGeom prst="rect">
            <a:avLst/>
          </a:prstGeom>
        </p:spPr>
        <p:txBody>
          <a:bodyPr wrap="square">
            <a:spAutoFit/>
          </a:bodyPr>
          <a:lstStyle/>
          <a:p>
            <a:r>
              <a:rPr lang="en-US" sz="2800" b="1" dirty="0">
                <a:solidFill>
                  <a:srgbClr val="FF0000"/>
                </a:solidFill>
                <a:effectLst>
                  <a:outerShdw blurRad="38100" dist="38100" dir="2700000" algn="tl">
                    <a:srgbClr val="000000">
                      <a:alpha val="43137"/>
                    </a:srgbClr>
                  </a:outerShdw>
                </a:effectLst>
              </a:rPr>
              <a:t>6-</a:t>
            </a:r>
            <a:r>
              <a:rPr lang="en-US" sz="2800" b="1" dirty="0">
                <a:effectLst>
                  <a:outerShdw blurRad="38100" dist="38100" dir="2700000" algn="tl">
                    <a:srgbClr val="000000">
                      <a:alpha val="43137"/>
                    </a:srgbClr>
                  </a:outerShdw>
                </a:effectLst>
              </a:rPr>
              <a:t> One of my favourite subjects was </a:t>
            </a:r>
            <a:r>
              <a:rPr lang="en-US" sz="2800" b="1" dirty="0">
                <a:solidFill>
                  <a:srgbClr val="C00000"/>
                </a:solidFill>
                <a:effectLst>
                  <a:outerShdw blurRad="38100" dist="38100" dir="2700000" algn="tl">
                    <a:srgbClr val="000000">
                      <a:alpha val="43137"/>
                    </a:srgbClr>
                  </a:outerShdw>
                </a:effectLst>
              </a:rPr>
              <a:t>natural science </a:t>
            </a:r>
            <a:r>
              <a:rPr lang="en-US" sz="2800" b="1" dirty="0">
                <a:effectLst>
                  <a:outerShdw blurRad="38100" dist="38100" dir="2700000" algn="tl">
                    <a:srgbClr val="000000">
                      <a:alpha val="43137"/>
                    </a:srgbClr>
                  </a:outerShdw>
                </a:effectLst>
              </a:rPr>
              <a:t>because you had a chance to get out of the classroom and learn more about the environment</a:t>
            </a:r>
          </a:p>
        </p:txBody>
      </p:sp>
      <p:sp>
        <p:nvSpPr>
          <p:cNvPr id="5" name="Rectangle 4">
            <a:extLst>
              <a:ext uri="{FF2B5EF4-FFF2-40B4-BE49-F238E27FC236}">
                <a16:creationId xmlns:a16="http://schemas.microsoft.com/office/drawing/2014/main" id="{566DDA2F-180E-47ED-98F4-1CC91B7DA4A8}"/>
              </a:ext>
            </a:extLst>
          </p:cNvPr>
          <p:cNvSpPr/>
          <p:nvPr/>
        </p:nvSpPr>
        <p:spPr>
          <a:xfrm>
            <a:off x="161844" y="125517"/>
            <a:ext cx="2118007" cy="58477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a:solidFill>
                  <a:schemeClr val="accent5"/>
                </a:solidFill>
                <a:effectLst>
                  <a:outerShdw blurRad="38100" dist="38100" dir="2700000" algn="tl">
                    <a:srgbClr val="000000">
                      <a:alpha val="43137"/>
                    </a:srgbClr>
                  </a:outerShdw>
                </a:effectLst>
              </a:rPr>
              <a:t>Answers </a:t>
            </a:r>
          </a:p>
        </p:txBody>
      </p:sp>
    </p:spTree>
    <p:extLst>
      <p:ext uri="{BB962C8B-B14F-4D97-AF65-F5344CB8AC3E}">
        <p14:creationId xmlns:p14="http://schemas.microsoft.com/office/powerpoint/2010/main" val="1493292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68A43A-E0CA-4077-96C7-2558E942DFDE}"/>
              </a:ext>
            </a:extLst>
          </p:cNvPr>
          <p:cNvSpPr/>
          <p:nvPr/>
        </p:nvSpPr>
        <p:spPr>
          <a:xfrm>
            <a:off x="551145" y="637494"/>
            <a:ext cx="11286628" cy="954107"/>
          </a:xfrm>
          <a:prstGeom prst="rect">
            <a:avLst/>
          </a:prstGeom>
        </p:spPr>
        <p:txBody>
          <a:bodyPr wrap="square">
            <a:spAutoFit/>
          </a:bodyPr>
          <a:lstStyle/>
          <a:p>
            <a:r>
              <a:rPr lang="en-US" sz="2800" b="1" dirty="0">
                <a:solidFill>
                  <a:srgbClr val="FF0000"/>
                </a:solidFill>
                <a:effectLst>
                  <a:outerShdw blurRad="38100" dist="38100" dir="2700000" algn="tl">
                    <a:srgbClr val="000000">
                      <a:alpha val="43137"/>
                    </a:srgbClr>
                  </a:outerShdw>
                </a:effectLst>
              </a:rPr>
              <a:t>7-</a:t>
            </a:r>
            <a:r>
              <a:rPr lang="en-US" sz="2800" b="1" dirty="0">
                <a:effectLst>
                  <a:outerShdw blurRad="38100" dist="38100" dir="2700000" algn="tl">
                    <a:srgbClr val="000000">
                      <a:alpha val="43137"/>
                    </a:srgbClr>
                  </a:outerShdw>
                </a:effectLst>
              </a:rPr>
              <a:t> Teachers were really strict on .............. in exams. The exam invigilators won't even let you have your bag in the exam room.</a:t>
            </a:r>
            <a:endParaRPr lang="en-US" b="1" dirty="0">
              <a:effectLst>
                <a:outerShdw blurRad="38100" dist="38100" dir="2700000" algn="tl">
                  <a:srgbClr val="000000">
                    <a:alpha val="43137"/>
                  </a:srgbClr>
                </a:outerShdw>
              </a:effectLst>
            </a:endParaRPr>
          </a:p>
        </p:txBody>
      </p:sp>
      <p:sp>
        <p:nvSpPr>
          <p:cNvPr id="3" name="Rectangle 2">
            <a:extLst>
              <a:ext uri="{FF2B5EF4-FFF2-40B4-BE49-F238E27FC236}">
                <a16:creationId xmlns:a16="http://schemas.microsoft.com/office/drawing/2014/main" id="{8066D866-31A3-4C08-9253-2D6305792E70}"/>
              </a:ext>
            </a:extLst>
          </p:cNvPr>
          <p:cNvSpPr/>
          <p:nvPr/>
        </p:nvSpPr>
        <p:spPr>
          <a:xfrm>
            <a:off x="722333" y="2044005"/>
            <a:ext cx="10747331" cy="1384995"/>
          </a:xfrm>
          <a:prstGeom prst="rect">
            <a:avLst/>
          </a:prstGeom>
        </p:spPr>
        <p:txBody>
          <a:bodyPr wrap="square">
            <a:spAutoFit/>
          </a:bodyPr>
          <a:lstStyle/>
          <a:p>
            <a:r>
              <a:rPr lang="en-US" sz="2800" b="1" dirty="0">
                <a:solidFill>
                  <a:srgbClr val="FF0000"/>
                </a:solidFill>
                <a:effectLst>
                  <a:outerShdw blurRad="38100" dist="38100" dir="2700000" algn="tl">
                    <a:srgbClr val="000000">
                      <a:alpha val="43137"/>
                    </a:srgbClr>
                  </a:outerShdw>
                </a:effectLst>
              </a:rPr>
              <a:t>8-</a:t>
            </a:r>
            <a:r>
              <a:rPr lang="en-US" sz="2800" b="1" dirty="0">
                <a:effectLst>
                  <a:outerShdw blurRad="38100" dist="38100" dir="2700000" algn="tl">
                    <a:srgbClr val="000000">
                      <a:alpha val="43137"/>
                    </a:srgbClr>
                  </a:outerShdw>
                </a:effectLst>
              </a:rPr>
              <a:t> Poetry should be taught more in .............. lessons in order to help students develop a deeper understanding of their language and culture.</a:t>
            </a:r>
          </a:p>
        </p:txBody>
      </p:sp>
      <p:sp>
        <p:nvSpPr>
          <p:cNvPr id="4" name="Rectangle 3">
            <a:extLst>
              <a:ext uri="{FF2B5EF4-FFF2-40B4-BE49-F238E27FC236}">
                <a16:creationId xmlns:a16="http://schemas.microsoft.com/office/drawing/2014/main" id="{3112AF13-D5AD-4110-8140-E48011A4AB63}"/>
              </a:ext>
            </a:extLst>
          </p:cNvPr>
          <p:cNvSpPr/>
          <p:nvPr/>
        </p:nvSpPr>
        <p:spPr>
          <a:xfrm>
            <a:off x="722332" y="3524568"/>
            <a:ext cx="10747331" cy="1384995"/>
          </a:xfrm>
          <a:prstGeom prst="rect">
            <a:avLst/>
          </a:prstGeom>
        </p:spPr>
        <p:txBody>
          <a:bodyPr wrap="square">
            <a:spAutoFit/>
          </a:bodyPr>
          <a:lstStyle/>
          <a:p>
            <a:r>
              <a:rPr lang="en-US" sz="2800" b="1" dirty="0">
                <a:solidFill>
                  <a:srgbClr val="FF0000"/>
                </a:solidFill>
                <a:effectLst>
                  <a:outerShdw blurRad="38100" dist="38100" dir="2700000" algn="tl">
                    <a:srgbClr val="000000">
                      <a:alpha val="43137"/>
                    </a:srgbClr>
                  </a:outerShdw>
                </a:effectLst>
              </a:rPr>
              <a:t>9-</a:t>
            </a:r>
            <a:r>
              <a:rPr lang="en-US" sz="2800" b="1" dirty="0">
                <a:effectLst>
                  <a:outerShdw blurRad="38100" dist="38100" dir="2700000" algn="tl">
                    <a:srgbClr val="000000">
                      <a:alpha val="43137"/>
                    </a:srgbClr>
                  </a:outerShdw>
                </a:effectLst>
              </a:rPr>
              <a:t> I  always loved studying maps. We spent a lot of time in our .............. lessons tracing the borders of countries and learn the capital cities of different countries</a:t>
            </a:r>
          </a:p>
        </p:txBody>
      </p:sp>
      <p:sp>
        <p:nvSpPr>
          <p:cNvPr id="5" name="Rectangle 4">
            <a:extLst>
              <a:ext uri="{FF2B5EF4-FFF2-40B4-BE49-F238E27FC236}">
                <a16:creationId xmlns:a16="http://schemas.microsoft.com/office/drawing/2014/main" id="{D894523F-196C-4FE4-ACBD-E43667923D43}"/>
              </a:ext>
            </a:extLst>
          </p:cNvPr>
          <p:cNvSpPr/>
          <p:nvPr/>
        </p:nvSpPr>
        <p:spPr>
          <a:xfrm>
            <a:off x="784961" y="5068588"/>
            <a:ext cx="10684702" cy="954107"/>
          </a:xfrm>
          <a:prstGeom prst="rect">
            <a:avLst/>
          </a:prstGeom>
        </p:spPr>
        <p:txBody>
          <a:bodyPr wrap="square">
            <a:spAutoFit/>
          </a:bodyPr>
          <a:lstStyle/>
          <a:p>
            <a:r>
              <a:rPr lang="en-US" sz="2800" b="1" dirty="0">
                <a:solidFill>
                  <a:srgbClr val="FF0000"/>
                </a:solidFill>
                <a:effectLst>
                  <a:outerShdw blurRad="38100" dist="38100" dir="2700000" algn="tl">
                    <a:srgbClr val="000000">
                      <a:alpha val="43137"/>
                    </a:srgbClr>
                  </a:outerShdw>
                </a:effectLst>
              </a:rPr>
              <a:t>10- </a:t>
            </a:r>
            <a:r>
              <a:rPr lang="en-US" sz="2800" b="1" dirty="0">
                <a:effectLst>
                  <a:outerShdw blurRad="38100" dist="38100" dir="2700000" algn="tl">
                    <a:srgbClr val="000000">
                      <a:alpha val="43137"/>
                    </a:srgbClr>
                  </a:outerShdw>
                </a:effectLst>
              </a:rPr>
              <a:t>My worst subject at school was ..............because I  was completely tone deaf. </a:t>
            </a:r>
          </a:p>
        </p:txBody>
      </p:sp>
    </p:spTree>
    <p:extLst>
      <p:ext uri="{BB962C8B-B14F-4D97-AF65-F5344CB8AC3E}">
        <p14:creationId xmlns:p14="http://schemas.microsoft.com/office/powerpoint/2010/main" val="3187530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6FDA57-2502-4C07-B6AD-9F3F05B02534}"/>
              </a:ext>
            </a:extLst>
          </p:cNvPr>
          <p:cNvSpPr>
            <a:spLocks noGrp="1"/>
          </p:cNvSpPr>
          <p:nvPr>
            <p:ph type="ctrTitle"/>
          </p:nvPr>
        </p:nvSpPr>
        <p:spPr>
          <a:xfrm>
            <a:off x="2550378" y="1913467"/>
            <a:ext cx="6815669" cy="1515533"/>
          </a:xfrm>
        </p:spPr>
        <p:txBody>
          <a:bodyPr/>
          <a:lstStyle/>
          <a:p>
            <a:r>
              <a:rPr lang="en-US" b="1" dirty="0">
                <a:solidFill>
                  <a:schemeClr val="accent4"/>
                </a:solidFill>
                <a:effectLst>
                  <a:outerShdw blurRad="38100" dist="38100" dir="2700000" algn="tl">
                    <a:srgbClr val="000000">
                      <a:alpha val="43137"/>
                    </a:srgbClr>
                  </a:outerShdw>
                </a:effectLst>
                <a:latin typeface="Monotype Corsiva" panose="03010101010201010101" pitchFamily="66" charset="0"/>
              </a:rPr>
              <a:t>Educational Institutions</a:t>
            </a:r>
            <a:endParaRPr lang="en-US" dirty="0">
              <a:latin typeface="Monotype Corsiva" panose="03010101010201010101" pitchFamily="66" charset="0"/>
            </a:endParaRPr>
          </a:p>
        </p:txBody>
      </p:sp>
    </p:spTree>
    <p:extLst>
      <p:ext uri="{BB962C8B-B14F-4D97-AF65-F5344CB8AC3E}">
        <p14:creationId xmlns:p14="http://schemas.microsoft.com/office/powerpoint/2010/main" val="13328415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68A43A-E0CA-4077-96C7-2558E942DFDE}"/>
              </a:ext>
            </a:extLst>
          </p:cNvPr>
          <p:cNvSpPr/>
          <p:nvPr/>
        </p:nvSpPr>
        <p:spPr>
          <a:xfrm>
            <a:off x="551145" y="637494"/>
            <a:ext cx="11185743" cy="954107"/>
          </a:xfrm>
          <a:prstGeom prst="rect">
            <a:avLst/>
          </a:prstGeom>
        </p:spPr>
        <p:txBody>
          <a:bodyPr wrap="square">
            <a:spAutoFit/>
          </a:bodyPr>
          <a:lstStyle/>
          <a:p>
            <a:r>
              <a:rPr lang="en-US" sz="2800" b="1" dirty="0">
                <a:solidFill>
                  <a:srgbClr val="FF0000"/>
                </a:solidFill>
                <a:effectLst>
                  <a:outerShdw blurRad="38100" dist="38100" dir="2700000" algn="tl">
                    <a:srgbClr val="000000">
                      <a:alpha val="43137"/>
                    </a:srgbClr>
                  </a:outerShdw>
                </a:effectLst>
              </a:rPr>
              <a:t>7-</a:t>
            </a:r>
            <a:r>
              <a:rPr lang="en-US" sz="2800" b="1" dirty="0">
                <a:effectLst>
                  <a:outerShdw blurRad="38100" dist="38100" dir="2700000" algn="tl">
                    <a:srgbClr val="000000">
                      <a:alpha val="43137"/>
                    </a:srgbClr>
                  </a:outerShdw>
                </a:effectLst>
              </a:rPr>
              <a:t> Teachers were really strict on </a:t>
            </a:r>
            <a:r>
              <a:rPr lang="en-US" sz="2800" b="1" dirty="0">
                <a:solidFill>
                  <a:srgbClr val="C00000"/>
                </a:solidFill>
                <a:effectLst>
                  <a:outerShdw blurRad="38100" dist="38100" dir="2700000" algn="tl">
                    <a:srgbClr val="000000">
                      <a:alpha val="43137"/>
                    </a:srgbClr>
                  </a:outerShdw>
                </a:effectLst>
              </a:rPr>
              <a:t>cheating</a:t>
            </a:r>
            <a:r>
              <a:rPr lang="en-US" sz="2800" b="1" dirty="0">
                <a:effectLst>
                  <a:outerShdw blurRad="38100" dist="38100" dir="2700000" algn="tl">
                    <a:srgbClr val="000000">
                      <a:alpha val="43137"/>
                    </a:srgbClr>
                  </a:outerShdw>
                </a:effectLst>
              </a:rPr>
              <a:t> in exams. The exam invigilators won't even let you have your bag in the exam room.</a:t>
            </a:r>
            <a:endParaRPr lang="en-US" b="1" dirty="0">
              <a:effectLst>
                <a:outerShdw blurRad="38100" dist="38100" dir="2700000" algn="tl">
                  <a:srgbClr val="000000">
                    <a:alpha val="43137"/>
                  </a:srgbClr>
                </a:outerShdw>
              </a:effectLst>
            </a:endParaRPr>
          </a:p>
        </p:txBody>
      </p:sp>
      <p:sp>
        <p:nvSpPr>
          <p:cNvPr id="3" name="Rectangle 2">
            <a:extLst>
              <a:ext uri="{FF2B5EF4-FFF2-40B4-BE49-F238E27FC236}">
                <a16:creationId xmlns:a16="http://schemas.microsoft.com/office/drawing/2014/main" id="{8066D866-31A3-4C08-9253-2D6305792E70}"/>
              </a:ext>
            </a:extLst>
          </p:cNvPr>
          <p:cNvSpPr/>
          <p:nvPr/>
        </p:nvSpPr>
        <p:spPr>
          <a:xfrm>
            <a:off x="722333" y="2044005"/>
            <a:ext cx="10747331" cy="1384995"/>
          </a:xfrm>
          <a:prstGeom prst="rect">
            <a:avLst/>
          </a:prstGeom>
        </p:spPr>
        <p:txBody>
          <a:bodyPr wrap="square">
            <a:spAutoFit/>
          </a:bodyPr>
          <a:lstStyle/>
          <a:p>
            <a:r>
              <a:rPr lang="en-US" sz="2800" b="1" dirty="0">
                <a:solidFill>
                  <a:srgbClr val="FF0000"/>
                </a:solidFill>
                <a:effectLst>
                  <a:outerShdw blurRad="38100" dist="38100" dir="2700000" algn="tl">
                    <a:srgbClr val="000000">
                      <a:alpha val="43137"/>
                    </a:srgbClr>
                  </a:outerShdw>
                </a:effectLst>
              </a:rPr>
              <a:t>8-</a:t>
            </a:r>
            <a:r>
              <a:rPr lang="en-US" sz="2800" b="1" dirty="0">
                <a:effectLst>
                  <a:outerShdw blurRad="38100" dist="38100" dir="2700000" algn="tl">
                    <a:srgbClr val="000000">
                      <a:alpha val="43137"/>
                    </a:srgbClr>
                  </a:outerShdw>
                </a:effectLst>
              </a:rPr>
              <a:t> Poetry should be taught more in </a:t>
            </a:r>
            <a:r>
              <a:rPr lang="en-US" sz="2800" b="1" dirty="0">
                <a:solidFill>
                  <a:srgbClr val="C00000"/>
                </a:solidFill>
                <a:effectLst>
                  <a:outerShdw blurRad="38100" dist="38100" dir="2700000" algn="tl">
                    <a:srgbClr val="000000">
                      <a:alpha val="43137"/>
                    </a:srgbClr>
                  </a:outerShdw>
                </a:effectLst>
              </a:rPr>
              <a:t>literature</a:t>
            </a:r>
            <a:r>
              <a:rPr lang="en-US" sz="2800" b="1" dirty="0">
                <a:effectLst>
                  <a:outerShdw blurRad="38100" dist="38100" dir="2700000" algn="tl">
                    <a:srgbClr val="000000">
                      <a:alpha val="43137"/>
                    </a:srgbClr>
                  </a:outerShdw>
                </a:effectLst>
              </a:rPr>
              <a:t> lessons in order to help students develop a deeper understanding of their language and culture.</a:t>
            </a:r>
          </a:p>
        </p:txBody>
      </p:sp>
      <p:sp>
        <p:nvSpPr>
          <p:cNvPr id="4" name="Rectangle 3">
            <a:extLst>
              <a:ext uri="{FF2B5EF4-FFF2-40B4-BE49-F238E27FC236}">
                <a16:creationId xmlns:a16="http://schemas.microsoft.com/office/drawing/2014/main" id="{3112AF13-D5AD-4110-8140-E48011A4AB63}"/>
              </a:ext>
            </a:extLst>
          </p:cNvPr>
          <p:cNvSpPr/>
          <p:nvPr/>
        </p:nvSpPr>
        <p:spPr>
          <a:xfrm>
            <a:off x="722332" y="3524568"/>
            <a:ext cx="10747331" cy="1384995"/>
          </a:xfrm>
          <a:prstGeom prst="rect">
            <a:avLst/>
          </a:prstGeom>
        </p:spPr>
        <p:txBody>
          <a:bodyPr wrap="square">
            <a:spAutoFit/>
          </a:bodyPr>
          <a:lstStyle/>
          <a:p>
            <a:r>
              <a:rPr lang="en-US" sz="2800" b="1" dirty="0">
                <a:solidFill>
                  <a:srgbClr val="FF0000"/>
                </a:solidFill>
                <a:effectLst>
                  <a:outerShdw blurRad="38100" dist="38100" dir="2700000" algn="tl">
                    <a:srgbClr val="000000">
                      <a:alpha val="43137"/>
                    </a:srgbClr>
                  </a:outerShdw>
                </a:effectLst>
              </a:rPr>
              <a:t>9-</a:t>
            </a:r>
            <a:r>
              <a:rPr lang="en-US" sz="2800" b="1" dirty="0">
                <a:effectLst>
                  <a:outerShdw blurRad="38100" dist="38100" dir="2700000" algn="tl">
                    <a:srgbClr val="000000">
                      <a:alpha val="43137"/>
                    </a:srgbClr>
                  </a:outerShdw>
                </a:effectLst>
              </a:rPr>
              <a:t> I  always loved studying maps. We spent a lot of time in our </a:t>
            </a:r>
            <a:r>
              <a:rPr lang="en-US" sz="2800" b="1" dirty="0">
                <a:solidFill>
                  <a:srgbClr val="C00000"/>
                </a:solidFill>
                <a:effectLst>
                  <a:outerShdw blurRad="38100" dist="38100" dir="2700000" algn="tl">
                    <a:srgbClr val="000000">
                      <a:alpha val="43137"/>
                    </a:srgbClr>
                  </a:outerShdw>
                </a:effectLst>
              </a:rPr>
              <a:t>geography</a:t>
            </a:r>
            <a:r>
              <a:rPr lang="en-US" sz="2800" b="1" dirty="0">
                <a:effectLst>
                  <a:outerShdw blurRad="38100" dist="38100" dir="2700000" algn="tl">
                    <a:srgbClr val="000000">
                      <a:alpha val="43137"/>
                    </a:srgbClr>
                  </a:outerShdw>
                </a:effectLst>
              </a:rPr>
              <a:t> lessons tracing the borders of countries and learn the capital cities of different countries</a:t>
            </a:r>
          </a:p>
        </p:txBody>
      </p:sp>
      <p:sp>
        <p:nvSpPr>
          <p:cNvPr id="5" name="Rectangle 4">
            <a:extLst>
              <a:ext uri="{FF2B5EF4-FFF2-40B4-BE49-F238E27FC236}">
                <a16:creationId xmlns:a16="http://schemas.microsoft.com/office/drawing/2014/main" id="{D894523F-196C-4FE4-ACBD-E43667923D43}"/>
              </a:ext>
            </a:extLst>
          </p:cNvPr>
          <p:cNvSpPr/>
          <p:nvPr/>
        </p:nvSpPr>
        <p:spPr>
          <a:xfrm>
            <a:off x="784961" y="5068588"/>
            <a:ext cx="10684702" cy="954107"/>
          </a:xfrm>
          <a:prstGeom prst="rect">
            <a:avLst/>
          </a:prstGeom>
        </p:spPr>
        <p:txBody>
          <a:bodyPr wrap="square">
            <a:spAutoFit/>
          </a:bodyPr>
          <a:lstStyle/>
          <a:p>
            <a:r>
              <a:rPr lang="en-US" sz="2800" b="1" dirty="0">
                <a:solidFill>
                  <a:srgbClr val="FF0000"/>
                </a:solidFill>
                <a:effectLst>
                  <a:outerShdw blurRad="38100" dist="38100" dir="2700000" algn="tl">
                    <a:srgbClr val="000000">
                      <a:alpha val="43137"/>
                    </a:srgbClr>
                  </a:outerShdw>
                </a:effectLst>
              </a:rPr>
              <a:t>10- </a:t>
            </a:r>
            <a:r>
              <a:rPr lang="en-US" sz="2800" b="1" dirty="0">
                <a:effectLst>
                  <a:outerShdw blurRad="38100" dist="38100" dir="2700000" algn="tl">
                    <a:srgbClr val="000000">
                      <a:alpha val="43137"/>
                    </a:srgbClr>
                  </a:outerShdw>
                </a:effectLst>
              </a:rPr>
              <a:t>My worst subject at school was</a:t>
            </a:r>
            <a:r>
              <a:rPr lang="en-US" sz="2800" b="1" dirty="0">
                <a:solidFill>
                  <a:srgbClr val="C00000"/>
                </a:solidFill>
                <a:effectLst>
                  <a:outerShdw blurRad="38100" dist="38100" dir="2700000" algn="tl">
                    <a:srgbClr val="000000">
                      <a:alpha val="43137"/>
                    </a:srgbClr>
                  </a:outerShdw>
                </a:effectLst>
              </a:rPr>
              <a:t> music </a:t>
            </a:r>
            <a:r>
              <a:rPr lang="en-US" sz="2800" b="1" dirty="0">
                <a:effectLst>
                  <a:outerShdw blurRad="38100" dist="38100" dir="2700000" algn="tl">
                    <a:srgbClr val="000000">
                      <a:alpha val="43137"/>
                    </a:srgbClr>
                  </a:outerShdw>
                </a:effectLst>
              </a:rPr>
              <a:t>because I  was completely tone deaf. </a:t>
            </a:r>
          </a:p>
        </p:txBody>
      </p:sp>
      <p:sp>
        <p:nvSpPr>
          <p:cNvPr id="6" name="Rectangle 5">
            <a:extLst>
              <a:ext uri="{FF2B5EF4-FFF2-40B4-BE49-F238E27FC236}">
                <a16:creationId xmlns:a16="http://schemas.microsoft.com/office/drawing/2014/main" id="{9A216058-C53C-4B2B-94F8-23E2AB9F6D0C}"/>
              </a:ext>
            </a:extLst>
          </p:cNvPr>
          <p:cNvSpPr/>
          <p:nvPr/>
        </p:nvSpPr>
        <p:spPr>
          <a:xfrm>
            <a:off x="161844" y="125517"/>
            <a:ext cx="2118007" cy="58477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a:solidFill>
                  <a:schemeClr val="accent5"/>
                </a:solidFill>
                <a:effectLst>
                  <a:outerShdw blurRad="38100" dist="38100" dir="2700000" algn="tl">
                    <a:srgbClr val="000000">
                      <a:alpha val="43137"/>
                    </a:srgbClr>
                  </a:outerShdw>
                </a:effectLst>
              </a:rPr>
              <a:t>Answers </a:t>
            </a:r>
          </a:p>
        </p:txBody>
      </p:sp>
    </p:spTree>
    <p:extLst>
      <p:ext uri="{BB962C8B-B14F-4D97-AF65-F5344CB8AC3E}">
        <p14:creationId xmlns:p14="http://schemas.microsoft.com/office/powerpoint/2010/main" val="1633861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824A5C-0621-4AA6-9228-36A2DCCA18C0}"/>
              </a:ext>
            </a:extLst>
          </p:cNvPr>
          <p:cNvSpPr>
            <a:spLocks noGrp="1"/>
          </p:cNvSpPr>
          <p:nvPr>
            <p:ph type="ctrTitle"/>
          </p:nvPr>
        </p:nvSpPr>
        <p:spPr>
          <a:xfrm>
            <a:off x="2688165" y="2671233"/>
            <a:ext cx="6815669" cy="1515533"/>
          </a:xfrm>
        </p:spPr>
        <p:txBody>
          <a:bodyPr/>
          <a:lstStyle/>
          <a:p>
            <a:r>
              <a:rPr lang="en-US" b="1" dirty="0">
                <a:solidFill>
                  <a:schemeClr val="accent1">
                    <a:lumMod val="75000"/>
                  </a:schemeClr>
                </a:solidFill>
              </a:rPr>
              <a:t>University Vocabulary</a:t>
            </a:r>
            <a:br>
              <a:rPr lang="fr-FR" dirty="0">
                <a:solidFill>
                  <a:schemeClr val="accent1">
                    <a:lumMod val="75000"/>
                  </a:schemeClr>
                </a:solidFill>
              </a:rPr>
            </a:br>
            <a:endParaRPr lang="en-US" dirty="0">
              <a:solidFill>
                <a:schemeClr val="accent1">
                  <a:lumMod val="75000"/>
                </a:schemeClr>
              </a:solidFill>
            </a:endParaRPr>
          </a:p>
        </p:txBody>
      </p:sp>
      <p:sp>
        <p:nvSpPr>
          <p:cNvPr id="3" name="Sous-titre 2">
            <a:extLst>
              <a:ext uri="{FF2B5EF4-FFF2-40B4-BE49-F238E27FC236}">
                <a16:creationId xmlns:a16="http://schemas.microsoft.com/office/drawing/2014/main" id="{64E8BE8E-68A0-4BFA-89C6-4999F808EC5C}"/>
              </a:ext>
            </a:extLst>
          </p:cNvPr>
          <p:cNvSpPr>
            <a:spLocks noGrp="1"/>
          </p:cNvSpPr>
          <p:nvPr>
            <p:ph type="subTitle" idx="1"/>
          </p:nvPr>
        </p:nvSpPr>
        <p:spPr>
          <a:xfrm>
            <a:off x="2542086" y="4221268"/>
            <a:ext cx="6815669" cy="1320802"/>
          </a:xfrm>
        </p:spPr>
        <p:txBody>
          <a:bodyPr>
            <a:normAutofit/>
          </a:bodyPr>
          <a:lstStyle/>
          <a:p>
            <a:r>
              <a:rPr lang="en-US" sz="3600" b="1" dirty="0">
                <a:solidFill>
                  <a:schemeClr val="accent5">
                    <a:lumMod val="75000"/>
                  </a:schemeClr>
                </a:solidFill>
                <a:effectLst>
                  <a:outerShdw blurRad="38100" dist="38100" dir="2700000" algn="tl">
                    <a:srgbClr val="000000">
                      <a:alpha val="43137"/>
                    </a:srgbClr>
                  </a:outerShdw>
                </a:effectLst>
              </a:rPr>
              <a:t>University Courses</a:t>
            </a:r>
          </a:p>
        </p:txBody>
      </p:sp>
    </p:spTree>
    <p:extLst>
      <p:ext uri="{BB962C8B-B14F-4D97-AF65-F5344CB8AC3E}">
        <p14:creationId xmlns:p14="http://schemas.microsoft.com/office/powerpoint/2010/main" val="1870563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63C26B-0EEC-45B4-9A78-FB539A06F435}"/>
              </a:ext>
            </a:extLst>
          </p:cNvPr>
          <p:cNvSpPr/>
          <p:nvPr/>
        </p:nvSpPr>
        <p:spPr>
          <a:xfrm>
            <a:off x="816686" y="860928"/>
            <a:ext cx="10558627" cy="523220"/>
          </a:xfrm>
          <a:prstGeom prst="rect">
            <a:avLst/>
          </a:prstGeom>
        </p:spPr>
        <p:txBody>
          <a:bodyPr wrap="square">
            <a:spAutoFit/>
          </a:bodyPr>
          <a:lstStyle/>
          <a:p>
            <a:r>
              <a:rPr lang="en-US" sz="2800" b="1" dirty="0">
                <a:solidFill>
                  <a:srgbClr val="00B0F0"/>
                </a:solidFill>
                <a:effectLst>
                  <a:outerShdw blurRad="38100" dist="38100" dir="2700000" algn="tl">
                    <a:srgbClr val="000000">
                      <a:alpha val="43137"/>
                    </a:srgbClr>
                  </a:outerShdw>
                </a:effectLst>
              </a:rPr>
              <a:t>BA/  BSc </a:t>
            </a:r>
            <a:r>
              <a:rPr lang="en-US" sz="2800" b="1" dirty="0">
                <a:effectLst>
                  <a:outerShdw blurRad="38100" dist="38100" dir="2700000" algn="tl">
                    <a:srgbClr val="000000">
                      <a:alpha val="43137"/>
                    </a:srgbClr>
                  </a:outerShdw>
                </a:effectLst>
              </a:rPr>
              <a:t>= Bachelor of Arts Degree/ Bachelor of Science Degree</a:t>
            </a:r>
          </a:p>
        </p:txBody>
      </p:sp>
      <p:sp>
        <p:nvSpPr>
          <p:cNvPr id="3" name="Rectangle 2">
            <a:extLst>
              <a:ext uri="{FF2B5EF4-FFF2-40B4-BE49-F238E27FC236}">
                <a16:creationId xmlns:a16="http://schemas.microsoft.com/office/drawing/2014/main" id="{B282326A-501E-46A3-8BB5-1530D414FDD8}"/>
              </a:ext>
            </a:extLst>
          </p:cNvPr>
          <p:cNvSpPr/>
          <p:nvPr/>
        </p:nvSpPr>
        <p:spPr>
          <a:xfrm>
            <a:off x="865111" y="1603424"/>
            <a:ext cx="7816371" cy="523220"/>
          </a:xfrm>
          <a:prstGeom prst="rect">
            <a:avLst/>
          </a:prstGeom>
        </p:spPr>
        <p:txBody>
          <a:bodyPr wrap="none">
            <a:spAutoFit/>
          </a:bodyPr>
          <a:lstStyle/>
          <a:p>
            <a:r>
              <a:rPr lang="en-US" sz="2800" b="1" dirty="0">
                <a:solidFill>
                  <a:srgbClr val="00B0F0"/>
                </a:solidFill>
                <a:effectLst>
                  <a:outerShdw blurRad="38100" dist="38100" dir="2700000" algn="tl">
                    <a:srgbClr val="000000">
                      <a:alpha val="43137"/>
                    </a:srgbClr>
                  </a:outerShdw>
                </a:effectLst>
              </a:rPr>
              <a:t>MA / MSc </a:t>
            </a:r>
            <a:r>
              <a:rPr lang="en-US" sz="2800" b="1" dirty="0">
                <a:effectLst>
                  <a:outerShdw blurRad="38100" dist="38100" dir="2700000" algn="tl">
                    <a:srgbClr val="000000">
                      <a:alpha val="43137"/>
                    </a:srgbClr>
                  </a:outerShdw>
                </a:effectLst>
              </a:rPr>
              <a:t>= Masters of </a:t>
            </a:r>
            <a:r>
              <a:rPr lang="en-US" sz="2800" b="1">
                <a:effectLst>
                  <a:outerShdw blurRad="38100" dist="38100" dir="2700000" algn="tl">
                    <a:srgbClr val="000000">
                      <a:alpha val="43137"/>
                    </a:srgbClr>
                  </a:outerShdw>
                </a:effectLst>
              </a:rPr>
              <a:t>Arts / </a:t>
            </a:r>
            <a:r>
              <a:rPr lang="en-US" sz="2800" b="1" dirty="0">
                <a:effectLst>
                  <a:outerShdw blurRad="38100" dist="38100" dir="2700000" algn="tl">
                    <a:srgbClr val="000000">
                      <a:alpha val="43137"/>
                    </a:srgbClr>
                  </a:outerShdw>
                </a:effectLst>
              </a:rPr>
              <a:t>Masters of Science</a:t>
            </a:r>
          </a:p>
        </p:txBody>
      </p:sp>
      <p:sp>
        <p:nvSpPr>
          <p:cNvPr id="4" name="Rectangle 3">
            <a:extLst>
              <a:ext uri="{FF2B5EF4-FFF2-40B4-BE49-F238E27FC236}">
                <a16:creationId xmlns:a16="http://schemas.microsoft.com/office/drawing/2014/main" id="{2CD1855F-0992-4229-96DC-F421AC1E5C10}"/>
              </a:ext>
            </a:extLst>
          </p:cNvPr>
          <p:cNvSpPr/>
          <p:nvPr/>
        </p:nvSpPr>
        <p:spPr>
          <a:xfrm>
            <a:off x="919329" y="2267675"/>
            <a:ext cx="2815194" cy="523220"/>
          </a:xfrm>
          <a:prstGeom prst="rect">
            <a:avLst/>
          </a:prstGeom>
        </p:spPr>
        <p:txBody>
          <a:bodyPr wrap="none">
            <a:spAutoFit/>
          </a:bodyPr>
          <a:lstStyle/>
          <a:p>
            <a:r>
              <a:rPr lang="en-US" sz="2800" b="1" dirty="0">
                <a:solidFill>
                  <a:srgbClr val="00B0F0"/>
                </a:solidFill>
                <a:effectLst>
                  <a:outerShdw blurRad="38100" dist="38100" dir="2700000" algn="tl">
                    <a:srgbClr val="000000">
                      <a:alpha val="43137"/>
                    </a:srgbClr>
                  </a:outerShdw>
                </a:effectLst>
              </a:rPr>
              <a:t>PhD</a:t>
            </a:r>
            <a:r>
              <a:rPr lang="en-US" sz="2800" b="1" dirty="0">
                <a:effectLst>
                  <a:outerShdw blurRad="38100" dist="38100" dir="2700000" algn="tl">
                    <a:srgbClr val="000000">
                      <a:alpha val="43137"/>
                    </a:srgbClr>
                  </a:outerShdw>
                </a:effectLst>
              </a:rPr>
              <a:t> = Doctorate</a:t>
            </a:r>
          </a:p>
        </p:txBody>
      </p:sp>
      <p:sp>
        <p:nvSpPr>
          <p:cNvPr id="5" name="Rectangle 4">
            <a:extLst>
              <a:ext uri="{FF2B5EF4-FFF2-40B4-BE49-F238E27FC236}">
                <a16:creationId xmlns:a16="http://schemas.microsoft.com/office/drawing/2014/main" id="{9C63F1FD-9D92-4C20-BA14-3B54C7C5EE67}"/>
              </a:ext>
            </a:extLst>
          </p:cNvPr>
          <p:cNvSpPr/>
          <p:nvPr/>
        </p:nvSpPr>
        <p:spPr>
          <a:xfrm>
            <a:off x="955041" y="4386262"/>
            <a:ext cx="1519968" cy="523220"/>
          </a:xfrm>
          <a:prstGeom prst="rect">
            <a:avLst/>
          </a:prstGeom>
        </p:spPr>
        <p:txBody>
          <a:bodyPr wrap="none">
            <a:spAutoFit/>
          </a:bodyPr>
          <a:lstStyle/>
          <a:p>
            <a:r>
              <a:rPr lang="en-US" sz="2800" b="1" dirty="0">
                <a:effectLst>
                  <a:outerShdw blurRad="38100" dist="38100" dir="2700000" algn="tl">
                    <a:srgbClr val="000000">
                      <a:alpha val="43137"/>
                    </a:srgbClr>
                  </a:outerShdw>
                </a:effectLst>
              </a:rPr>
              <a:t>Diploma</a:t>
            </a:r>
          </a:p>
        </p:txBody>
      </p:sp>
      <p:sp>
        <p:nvSpPr>
          <p:cNvPr id="6" name="Rectangle 5">
            <a:extLst>
              <a:ext uri="{FF2B5EF4-FFF2-40B4-BE49-F238E27FC236}">
                <a16:creationId xmlns:a16="http://schemas.microsoft.com/office/drawing/2014/main" id="{D1538CE4-81B2-45C8-899B-A0993BE314A1}"/>
              </a:ext>
            </a:extLst>
          </p:cNvPr>
          <p:cNvSpPr/>
          <p:nvPr/>
        </p:nvSpPr>
        <p:spPr>
          <a:xfrm>
            <a:off x="955041" y="3380697"/>
            <a:ext cx="2394951" cy="523220"/>
          </a:xfrm>
          <a:prstGeom prst="rect">
            <a:avLst/>
          </a:prstGeom>
        </p:spPr>
        <p:txBody>
          <a:bodyPr wrap="none">
            <a:spAutoFit/>
          </a:bodyPr>
          <a:lstStyle/>
          <a:p>
            <a:r>
              <a:rPr lang="en-US" sz="2800" b="1" dirty="0">
                <a:effectLst>
                  <a:outerShdw blurRad="38100" dist="38100" dir="2700000" algn="tl">
                    <a:srgbClr val="000000">
                      <a:alpha val="43137"/>
                    </a:srgbClr>
                  </a:outerShdw>
                </a:effectLst>
              </a:rPr>
              <a:t>Online Course</a:t>
            </a:r>
          </a:p>
        </p:txBody>
      </p:sp>
      <p:sp>
        <p:nvSpPr>
          <p:cNvPr id="7" name="Rectangle 6">
            <a:extLst>
              <a:ext uri="{FF2B5EF4-FFF2-40B4-BE49-F238E27FC236}">
                <a16:creationId xmlns:a16="http://schemas.microsoft.com/office/drawing/2014/main" id="{7BD1F222-AD1D-4CA7-86B9-2D10A88BF4F3}"/>
              </a:ext>
            </a:extLst>
          </p:cNvPr>
          <p:cNvSpPr/>
          <p:nvPr/>
        </p:nvSpPr>
        <p:spPr>
          <a:xfrm>
            <a:off x="865111" y="3926111"/>
            <a:ext cx="4189032" cy="523220"/>
          </a:xfrm>
          <a:prstGeom prst="rect">
            <a:avLst/>
          </a:prstGeom>
        </p:spPr>
        <p:txBody>
          <a:bodyPr wrap="none">
            <a:spAutoFit/>
          </a:bodyPr>
          <a:lstStyle/>
          <a:p>
            <a:r>
              <a:rPr lang="en-US" sz="2800" b="1" dirty="0">
                <a:effectLst>
                  <a:outerShdw blurRad="38100" dist="38100" dir="2700000" algn="tl">
                    <a:srgbClr val="000000">
                      <a:alpha val="43137"/>
                    </a:srgbClr>
                  </a:outerShdw>
                </a:effectLst>
              </a:rPr>
              <a:t>Distance Learning Course</a:t>
            </a:r>
          </a:p>
        </p:txBody>
      </p:sp>
      <p:sp>
        <p:nvSpPr>
          <p:cNvPr id="8" name="Rectangle 7">
            <a:extLst>
              <a:ext uri="{FF2B5EF4-FFF2-40B4-BE49-F238E27FC236}">
                <a16:creationId xmlns:a16="http://schemas.microsoft.com/office/drawing/2014/main" id="{7DA663FB-C6F0-4E03-A09A-67BB55B6202B}"/>
              </a:ext>
            </a:extLst>
          </p:cNvPr>
          <p:cNvSpPr/>
          <p:nvPr/>
        </p:nvSpPr>
        <p:spPr>
          <a:xfrm>
            <a:off x="988185" y="2802543"/>
            <a:ext cx="1865319" cy="523220"/>
          </a:xfrm>
          <a:prstGeom prst="rect">
            <a:avLst/>
          </a:prstGeom>
        </p:spPr>
        <p:txBody>
          <a:bodyPr wrap="none">
            <a:spAutoFit/>
          </a:bodyPr>
          <a:lstStyle/>
          <a:p>
            <a:r>
              <a:rPr lang="en-US" sz="2800" b="1" dirty="0">
                <a:effectLst>
                  <a:outerShdw blurRad="38100" dist="38100" dir="2700000" algn="tl">
                    <a:srgbClr val="000000">
                      <a:alpha val="43137"/>
                    </a:srgbClr>
                  </a:outerShdw>
                </a:effectLst>
              </a:rPr>
              <a:t>Certificate </a:t>
            </a:r>
          </a:p>
        </p:txBody>
      </p:sp>
      <p:sp>
        <p:nvSpPr>
          <p:cNvPr id="9" name="Rectangle 8">
            <a:extLst>
              <a:ext uri="{FF2B5EF4-FFF2-40B4-BE49-F238E27FC236}">
                <a16:creationId xmlns:a16="http://schemas.microsoft.com/office/drawing/2014/main" id="{A36908FB-32E2-4A36-87F7-9EE47D2255EA}"/>
              </a:ext>
            </a:extLst>
          </p:cNvPr>
          <p:cNvSpPr/>
          <p:nvPr/>
        </p:nvSpPr>
        <p:spPr>
          <a:xfrm>
            <a:off x="865111" y="5016939"/>
            <a:ext cx="2966261" cy="523220"/>
          </a:xfrm>
          <a:prstGeom prst="rect">
            <a:avLst/>
          </a:prstGeom>
        </p:spPr>
        <p:txBody>
          <a:bodyPr wrap="none">
            <a:spAutoFit/>
          </a:bodyPr>
          <a:lstStyle/>
          <a:p>
            <a:r>
              <a:rPr lang="en-US" sz="2800" b="1" dirty="0">
                <a:effectLst>
                  <a:outerShdw blurRad="38100" dist="38100" dir="2700000" algn="tl">
                    <a:srgbClr val="000000">
                      <a:alpha val="43137"/>
                    </a:srgbClr>
                  </a:outerShdw>
                </a:effectLst>
              </a:rPr>
              <a:t>Vocational course </a:t>
            </a:r>
          </a:p>
        </p:txBody>
      </p:sp>
      <p:sp>
        <p:nvSpPr>
          <p:cNvPr id="10" name="Rectangle 9">
            <a:extLst>
              <a:ext uri="{FF2B5EF4-FFF2-40B4-BE49-F238E27FC236}">
                <a16:creationId xmlns:a16="http://schemas.microsoft.com/office/drawing/2014/main" id="{4AD15C4E-ADD0-489C-8EBA-B212115EC878}"/>
              </a:ext>
            </a:extLst>
          </p:cNvPr>
          <p:cNvSpPr/>
          <p:nvPr/>
        </p:nvSpPr>
        <p:spPr>
          <a:xfrm>
            <a:off x="788297" y="5790709"/>
            <a:ext cx="3722558" cy="523220"/>
          </a:xfrm>
          <a:prstGeom prst="rect">
            <a:avLst/>
          </a:prstGeom>
        </p:spPr>
        <p:txBody>
          <a:bodyPr wrap="none">
            <a:spAutoFit/>
          </a:bodyPr>
          <a:lstStyle/>
          <a:p>
            <a:r>
              <a:rPr lang="en-US" sz="2800" b="1" dirty="0">
                <a:effectLst>
                  <a:outerShdw blurRad="38100" dist="38100" dir="2700000" algn="tl">
                    <a:srgbClr val="000000">
                      <a:alpha val="43137"/>
                    </a:srgbClr>
                  </a:outerShdw>
                </a:effectLst>
              </a:rPr>
              <a:t>Non-vocational course </a:t>
            </a:r>
          </a:p>
        </p:txBody>
      </p:sp>
      <p:sp>
        <p:nvSpPr>
          <p:cNvPr id="11" name="Rectangle 10">
            <a:extLst>
              <a:ext uri="{FF2B5EF4-FFF2-40B4-BE49-F238E27FC236}">
                <a16:creationId xmlns:a16="http://schemas.microsoft.com/office/drawing/2014/main" id="{B98C0429-9F92-479E-B774-2A1A1F97C82B}"/>
              </a:ext>
            </a:extLst>
          </p:cNvPr>
          <p:cNvSpPr/>
          <p:nvPr/>
        </p:nvSpPr>
        <p:spPr>
          <a:xfrm>
            <a:off x="4422997" y="4832273"/>
            <a:ext cx="7549018" cy="707886"/>
          </a:xfrm>
          <a:prstGeom prst="rect">
            <a:avLst/>
          </a:prstGeom>
        </p:spPr>
        <p:txBody>
          <a:bodyPr wrap="square">
            <a:spAutoFit/>
          </a:bodyPr>
          <a:lstStyle/>
          <a:p>
            <a:r>
              <a:rPr lang="en-US" sz="2000" b="1" dirty="0">
                <a:solidFill>
                  <a:schemeClr val="accent5"/>
                </a:solidFill>
                <a:effectLst>
                  <a:outerShdw blurRad="38100" dist="38100" dir="2700000" algn="tl">
                    <a:srgbClr val="000000">
                      <a:alpha val="43137"/>
                    </a:srgbClr>
                  </a:outerShdw>
                </a:effectLst>
              </a:rPr>
              <a:t>a course which teaches you skills for a specific job, for example engineering. </a:t>
            </a:r>
          </a:p>
        </p:txBody>
      </p:sp>
      <p:sp>
        <p:nvSpPr>
          <p:cNvPr id="12" name="Rectangle 11">
            <a:extLst>
              <a:ext uri="{FF2B5EF4-FFF2-40B4-BE49-F238E27FC236}">
                <a16:creationId xmlns:a16="http://schemas.microsoft.com/office/drawing/2014/main" id="{06ECED23-35DA-45BF-8253-52E8460B29D1}"/>
              </a:ext>
            </a:extLst>
          </p:cNvPr>
          <p:cNvSpPr/>
          <p:nvPr/>
        </p:nvSpPr>
        <p:spPr>
          <a:xfrm>
            <a:off x="4422997" y="5540912"/>
            <a:ext cx="6980706" cy="707886"/>
          </a:xfrm>
          <a:prstGeom prst="rect">
            <a:avLst/>
          </a:prstGeom>
        </p:spPr>
        <p:txBody>
          <a:bodyPr wrap="square">
            <a:spAutoFit/>
          </a:bodyPr>
          <a:lstStyle/>
          <a:p>
            <a:r>
              <a:rPr lang="en-US" sz="2000" b="1" dirty="0">
                <a:solidFill>
                  <a:schemeClr val="accent5"/>
                </a:solidFill>
                <a:effectLst>
                  <a:outerShdw blurRad="38100" dist="38100" dir="2700000" algn="tl">
                    <a:srgbClr val="000000">
                      <a:alpha val="43137"/>
                    </a:srgbClr>
                  </a:outerShdw>
                </a:effectLst>
              </a:rPr>
              <a:t>a course which is not related to a job but to a general subject instead, such as Biology</a:t>
            </a:r>
            <a:r>
              <a:rPr lang="en-US" sz="2000" b="1" dirty="0">
                <a:effectLst>
                  <a:outerShdw blurRad="38100" dist="38100" dir="2700000" algn="tl">
                    <a:srgbClr val="000000">
                      <a:alpha val="43137"/>
                    </a:srgbClr>
                  </a:outerShdw>
                </a:effectLst>
              </a:rPr>
              <a:t>.</a:t>
            </a:r>
          </a:p>
        </p:txBody>
      </p:sp>
      <p:sp>
        <p:nvSpPr>
          <p:cNvPr id="13" name="Rectangle 12">
            <a:extLst>
              <a:ext uri="{FF2B5EF4-FFF2-40B4-BE49-F238E27FC236}">
                <a16:creationId xmlns:a16="http://schemas.microsoft.com/office/drawing/2014/main" id="{2A31F4BF-0E6E-4C6A-85A8-4C18216BEFDE}"/>
              </a:ext>
            </a:extLst>
          </p:cNvPr>
          <p:cNvSpPr/>
          <p:nvPr/>
        </p:nvSpPr>
        <p:spPr>
          <a:xfrm>
            <a:off x="3583449" y="2827058"/>
            <a:ext cx="7653510" cy="707886"/>
          </a:xfrm>
          <a:prstGeom prst="rect">
            <a:avLst/>
          </a:prstGeom>
        </p:spPr>
        <p:txBody>
          <a:bodyPr wrap="square">
            <a:spAutoFit/>
          </a:bodyPr>
          <a:lstStyle/>
          <a:p>
            <a:r>
              <a:rPr lang="en-US" sz="2000" b="1" dirty="0">
                <a:solidFill>
                  <a:schemeClr val="accent5"/>
                </a:solidFill>
                <a:effectLst>
                  <a:outerShdw blurRad="38100" dist="38100" dir="2700000" algn="tl">
                    <a:srgbClr val="000000">
                      <a:alpha val="43137"/>
                    </a:srgbClr>
                  </a:outerShdw>
                </a:effectLst>
              </a:rPr>
              <a:t>a lower level qualification often offered at colleges for completing any type of course or degree </a:t>
            </a:r>
          </a:p>
        </p:txBody>
      </p:sp>
      <p:sp>
        <p:nvSpPr>
          <p:cNvPr id="14" name="Flèche : droite 13">
            <a:extLst>
              <a:ext uri="{FF2B5EF4-FFF2-40B4-BE49-F238E27FC236}">
                <a16:creationId xmlns:a16="http://schemas.microsoft.com/office/drawing/2014/main" id="{219CA99F-85B5-44E0-A677-A03CA3C69120}"/>
              </a:ext>
            </a:extLst>
          </p:cNvPr>
          <p:cNvSpPr/>
          <p:nvPr/>
        </p:nvSpPr>
        <p:spPr>
          <a:xfrm>
            <a:off x="2922904" y="2771007"/>
            <a:ext cx="678614" cy="607384"/>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5" name="Flèche : droite 14">
            <a:extLst>
              <a:ext uri="{FF2B5EF4-FFF2-40B4-BE49-F238E27FC236}">
                <a16:creationId xmlns:a16="http://schemas.microsoft.com/office/drawing/2014/main" id="{39FB0692-2E26-4FB0-96A1-7C4380941EEF}"/>
              </a:ext>
            </a:extLst>
          </p:cNvPr>
          <p:cNvSpPr/>
          <p:nvPr/>
        </p:nvSpPr>
        <p:spPr>
          <a:xfrm>
            <a:off x="3660372" y="4765875"/>
            <a:ext cx="678614" cy="607384"/>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6" name="Flèche : droite 15">
            <a:extLst>
              <a:ext uri="{FF2B5EF4-FFF2-40B4-BE49-F238E27FC236}">
                <a16:creationId xmlns:a16="http://schemas.microsoft.com/office/drawing/2014/main" id="{DAA9535F-8826-49B1-9C34-98425AAE5CE5}"/>
              </a:ext>
            </a:extLst>
          </p:cNvPr>
          <p:cNvSpPr/>
          <p:nvPr/>
        </p:nvSpPr>
        <p:spPr>
          <a:xfrm>
            <a:off x="3667634" y="5465791"/>
            <a:ext cx="678614" cy="607384"/>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3431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651D7A-8857-4C9E-92B8-34FFB556650A}"/>
              </a:ext>
            </a:extLst>
          </p:cNvPr>
          <p:cNvSpPr>
            <a:spLocks noGrp="1"/>
          </p:cNvSpPr>
          <p:nvPr>
            <p:ph type="ctrTitle"/>
          </p:nvPr>
        </p:nvSpPr>
        <p:spPr>
          <a:xfrm>
            <a:off x="2692398" y="2671233"/>
            <a:ext cx="6815669" cy="1515533"/>
          </a:xfrm>
        </p:spPr>
        <p:txBody>
          <a:bodyPr/>
          <a:lstStyle/>
          <a:p>
            <a:r>
              <a:rPr lang="en-US" b="1" dirty="0">
                <a:solidFill>
                  <a:schemeClr val="accent1">
                    <a:lumMod val="75000"/>
                  </a:schemeClr>
                </a:solidFill>
              </a:rPr>
              <a:t>University Vocabulary</a:t>
            </a:r>
            <a:br>
              <a:rPr lang="fr-FR" dirty="0">
                <a:solidFill>
                  <a:schemeClr val="accent1">
                    <a:lumMod val="75000"/>
                  </a:schemeClr>
                </a:solidFill>
              </a:rPr>
            </a:br>
            <a:endParaRPr lang="en-US" dirty="0"/>
          </a:p>
        </p:txBody>
      </p:sp>
      <p:sp>
        <p:nvSpPr>
          <p:cNvPr id="3" name="Sous-titre 2">
            <a:extLst>
              <a:ext uri="{FF2B5EF4-FFF2-40B4-BE49-F238E27FC236}">
                <a16:creationId xmlns:a16="http://schemas.microsoft.com/office/drawing/2014/main" id="{8ABCFD71-4BBD-407D-89D9-343470118C63}"/>
              </a:ext>
            </a:extLst>
          </p:cNvPr>
          <p:cNvSpPr>
            <a:spLocks noGrp="1"/>
          </p:cNvSpPr>
          <p:nvPr>
            <p:ph type="subTitle" idx="1"/>
          </p:nvPr>
        </p:nvSpPr>
        <p:spPr/>
        <p:txBody>
          <a:bodyPr>
            <a:normAutofit fontScale="77500" lnSpcReduction="20000"/>
          </a:bodyPr>
          <a:lstStyle/>
          <a:p>
            <a:endParaRPr lang="en-US" dirty="0"/>
          </a:p>
          <a:p>
            <a:r>
              <a:rPr lang="en-US" sz="3200" b="1" dirty="0">
                <a:solidFill>
                  <a:srgbClr val="C00000"/>
                </a:solidFill>
                <a:effectLst>
                  <a:outerShdw blurRad="38100" dist="38100" dir="2700000" algn="tl">
                    <a:srgbClr val="000000">
                      <a:alpha val="43137"/>
                    </a:srgbClr>
                  </a:outerShdw>
                </a:effectLst>
              </a:rPr>
              <a:t>Useful Verbs &amp; Nouns for University</a:t>
            </a:r>
          </a:p>
          <a:p>
            <a:r>
              <a:rPr lang="en-US" sz="3200" b="1" dirty="0">
                <a:solidFill>
                  <a:srgbClr val="C00000"/>
                </a:solidFill>
                <a:effectLst>
                  <a:outerShdw blurRad="38100" dist="38100" dir="2700000" algn="tl">
                    <a:srgbClr val="000000">
                      <a:alpha val="43137"/>
                    </a:srgbClr>
                  </a:outerShdw>
                </a:effectLst>
              </a:rPr>
              <a:t>Matching task </a:t>
            </a:r>
          </a:p>
          <a:p>
            <a:endParaRPr lang="en-US" dirty="0"/>
          </a:p>
        </p:txBody>
      </p:sp>
    </p:spTree>
    <p:extLst>
      <p:ext uri="{BB962C8B-B14F-4D97-AF65-F5344CB8AC3E}">
        <p14:creationId xmlns:p14="http://schemas.microsoft.com/office/powerpoint/2010/main" val="1325830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CEBBA6-80CB-4C07-9E2C-21D57CA55952}"/>
              </a:ext>
            </a:extLst>
          </p:cNvPr>
          <p:cNvSpPr/>
          <p:nvPr/>
        </p:nvSpPr>
        <p:spPr>
          <a:xfrm>
            <a:off x="700349" y="783227"/>
            <a:ext cx="5509072" cy="584775"/>
          </a:xfrm>
          <a:prstGeom prst="rect">
            <a:avLst/>
          </a:prstGeom>
        </p:spPr>
        <p:txBody>
          <a:bodyPr wrap="none">
            <a:spAutoFit/>
          </a:bodyPr>
          <a:lstStyle/>
          <a:p>
            <a:r>
              <a:rPr lang="en-US" sz="3200" b="1" dirty="0">
                <a:effectLst>
                  <a:outerShdw blurRad="38100" dist="38100" dir="2700000" algn="tl">
                    <a:srgbClr val="000000">
                      <a:alpha val="43137"/>
                    </a:srgbClr>
                  </a:outerShdw>
                </a:effectLst>
              </a:rPr>
              <a:t>To graduate from a university </a:t>
            </a:r>
          </a:p>
        </p:txBody>
      </p:sp>
      <p:sp>
        <p:nvSpPr>
          <p:cNvPr id="3" name="Rectangle 2">
            <a:extLst>
              <a:ext uri="{FF2B5EF4-FFF2-40B4-BE49-F238E27FC236}">
                <a16:creationId xmlns:a16="http://schemas.microsoft.com/office/drawing/2014/main" id="{D2389B83-E780-454C-82C0-41C312BA1BB2}"/>
              </a:ext>
            </a:extLst>
          </p:cNvPr>
          <p:cNvSpPr/>
          <p:nvPr/>
        </p:nvSpPr>
        <p:spPr>
          <a:xfrm>
            <a:off x="700349" y="1559147"/>
            <a:ext cx="5309082" cy="584775"/>
          </a:xfrm>
          <a:prstGeom prst="rect">
            <a:avLst/>
          </a:prstGeom>
        </p:spPr>
        <p:txBody>
          <a:bodyPr wrap="none">
            <a:spAutoFit/>
          </a:bodyPr>
          <a:lstStyle/>
          <a:p>
            <a:r>
              <a:rPr lang="en-US" sz="3200" b="1" dirty="0">
                <a:effectLst>
                  <a:outerShdw blurRad="38100" dist="38100" dir="2700000" algn="tl">
                    <a:srgbClr val="000000">
                      <a:alpha val="43137"/>
                    </a:srgbClr>
                  </a:outerShdw>
                </a:effectLst>
              </a:rPr>
              <a:t>To enroll on a degree course </a:t>
            </a:r>
          </a:p>
        </p:txBody>
      </p:sp>
      <p:sp>
        <p:nvSpPr>
          <p:cNvPr id="4" name="Rectangle 3">
            <a:extLst>
              <a:ext uri="{FF2B5EF4-FFF2-40B4-BE49-F238E27FC236}">
                <a16:creationId xmlns:a16="http://schemas.microsoft.com/office/drawing/2014/main" id="{80871E18-AA0B-40D1-BA17-8CB6B17FE1AA}"/>
              </a:ext>
            </a:extLst>
          </p:cNvPr>
          <p:cNvSpPr/>
          <p:nvPr/>
        </p:nvSpPr>
        <p:spPr>
          <a:xfrm>
            <a:off x="763347" y="2334234"/>
            <a:ext cx="3789627" cy="584775"/>
          </a:xfrm>
          <a:prstGeom prst="rect">
            <a:avLst/>
          </a:prstGeom>
        </p:spPr>
        <p:txBody>
          <a:bodyPr wrap="none">
            <a:spAutoFit/>
          </a:bodyPr>
          <a:lstStyle/>
          <a:p>
            <a:r>
              <a:rPr lang="en-US" sz="3200" b="1" dirty="0">
                <a:effectLst>
                  <a:outerShdw blurRad="38100" dist="38100" dir="2700000" algn="tl">
                    <a:srgbClr val="000000">
                      <a:alpha val="43137"/>
                    </a:srgbClr>
                  </a:outerShdw>
                </a:effectLst>
              </a:rPr>
              <a:t>To major in physics </a:t>
            </a:r>
          </a:p>
        </p:txBody>
      </p:sp>
      <p:sp>
        <p:nvSpPr>
          <p:cNvPr id="5" name="Rectangle 4">
            <a:extLst>
              <a:ext uri="{FF2B5EF4-FFF2-40B4-BE49-F238E27FC236}">
                <a16:creationId xmlns:a16="http://schemas.microsoft.com/office/drawing/2014/main" id="{45C72D3D-4882-4DB6-A2EE-E06725F81AD2}"/>
              </a:ext>
            </a:extLst>
          </p:cNvPr>
          <p:cNvSpPr/>
          <p:nvPr/>
        </p:nvSpPr>
        <p:spPr>
          <a:xfrm>
            <a:off x="763347" y="3200106"/>
            <a:ext cx="3633944" cy="584775"/>
          </a:xfrm>
          <a:prstGeom prst="rect">
            <a:avLst/>
          </a:prstGeom>
        </p:spPr>
        <p:txBody>
          <a:bodyPr wrap="none">
            <a:spAutoFit/>
          </a:bodyPr>
          <a:lstStyle/>
          <a:p>
            <a:r>
              <a:rPr lang="en-US" sz="3200" b="1" dirty="0">
                <a:effectLst>
                  <a:outerShdw blurRad="38100" dist="38100" dir="2700000" algn="tl">
                    <a:srgbClr val="000000">
                      <a:alpha val="43137"/>
                    </a:srgbClr>
                  </a:outerShdw>
                </a:effectLst>
              </a:rPr>
              <a:t>To attend a lecture </a:t>
            </a:r>
          </a:p>
        </p:txBody>
      </p:sp>
      <p:sp>
        <p:nvSpPr>
          <p:cNvPr id="6" name="Rectangle 5">
            <a:extLst>
              <a:ext uri="{FF2B5EF4-FFF2-40B4-BE49-F238E27FC236}">
                <a16:creationId xmlns:a16="http://schemas.microsoft.com/office/drawing/2014/main" id="{071A4C7C-3DC8-4851-8B16-A34F7B728CF5}"/>
              </a:ext>
            </a:extLst>
          </p:cNvPr>
          <p:cNvSpPr/>
          <p:nvPr/>
        </p:nvSpPr>
        <p:spPr>
          <a:xfrm>
            <a:off x="700349" y="4065979"/>
            <a:ext cx="3604256" cy="584775"/>
          </a:xfrm>
          <a:prstGeom prst="rect">
            <a:avLst/>
          </a:prstGeom>
        </p:spPr>
        <p:txBody>
          <a:bodyPr wrap="none">
            <a:spAutoFit/>
          </a:bodyPr>
          <a:lstStyle/>
          <a:p>
            <a:r>
              <a:rPr lang="en-US" sz="3200" b="1" dirty="0">
                <a:effectLst>
                  <a:outerShdw blurRad="38100" dist="38100" dir="2700000" algn="tl">
                    <a:srgbClr val="000000">
                      <a:alpha val="43137"/>
                    </a:srgbClr>
                  </a:outerShdw>
                </a:effectLst>
              </a:rPr>
              <a:t>To attend a tutorial</a:t>
            </a:r>
          </a:p>
        </p:txBody>
      </p:sp>
      <p:sp>
        <p:nvSpPr>
          <p:cNvPr id="7" name="Rectangle 6">
            <a:extLst>
              <a:ext uri="{FF2B5EF4-FFF2-40B4-BE49-F238E27FC236}">
                <a16:creationId xmlns:a16="http://schemas.microsoft.com/office/drawing/2014/main" id="{631B7F0F-D88C-452C-A48F-E04FB9C27009}"/>
              </a:ext>
            </a:extLst>
          </p:cNvPr>
          <p:cNvSpPr/>
          <p:nvPr/>
        </p:nvSpPr>
        <p:spPr>
          <a:xfrm>
            <a:off x="763347" y="4849300"/>
            <a:ext cx="3581493" cy="584775"/>
          </a:xfrm>
          <a:prstGeom prst="rect">
            <a:avLst/>
          </a:prstGeom>
        </p:spPr>
        <p:txBody>
          <a:bodyPr wrap="none">
            <a:spAutoFit/>
          </a:bodyPr>
          <a:lstStyle/>
          <a:p>
            <a:r>
              <a:rPr lang="en-US" sz="3200" b="1" dirty="0">
                <a:effectLst>
                  <a:outerShdw blurRad="38100" dist="38100" dir="2700000" algn="tl">
                    <a:srgbClr val="000000">
                      <a:alpha val="43137"/>
                    </a:srgbClr>
                  </a:outerShdw>
                </a:effectLst>
              </a:rPr>
              <a:t>To deliver a lecture </a:t>
            </a:r>
          </a:p>
        </p:txBody>
      </p:sp>
      <p:sp>
        <p:nvSpPr>
          <p:cNvPr id="8" name="Rectangle 7">
            <a:extLst>
              <a:ext uri="{FF2B5EF4-FFF2-40B4-BE49-F238E27FC236}">
                <a16:creationId xmlns:a16="http://schemas.microsoft.com/office/drawing/2014/main" id="{4D26AF05-995A-462B-9763-3916AFAA09E8}"/>
              </a:ext>
            </a:extLst>
          </p:cNvPr>
          <p:cNvSpPr/>
          <p:nvPr/>
        </p:nvSpPr>
        <p:spPr>
          <a:xfrm>
            <a:off x="700349" y="5653187"/>
            <a:ext cx="5091074" cy="584775"/>
          </a:xfrm>
          <a:prstGeom prst="rect">
            <a:avLst/>
          </a:prstGeom>
        </p:spPr>
        <p:txBody>
          <a:bodyPr wrap="none">
            <a:spAutoFit/>
          </a:bodyPr>
          <a:lstStyle/>
          <a:p>
            <a:r>
              <a:rPr lang="en-US" sz="3200" b="1" dirty="0">
                <a:effectLst>
                  <a:outerShdw blurRad="38100" dist="38100" dir="2700000" algn="tl">
                    <a:srgbClr val="000000">
                      <a:alpha val="43137"/>
                    </a:srgbClr>
                  </a:outerShdw>
                </a:effectLst>
              </a:rPr>
              <a:t>To lecture in media studies </a:t>
            </a:r>
          </a:p>
        </p:txBody>
      </p:sp>
      <p:sp>
        <p:nvSpPr>
          <p:cNvPr id="9" name="Rectangle 8">
            <a:extLst>
              <a:ext uri="{FF2B5EF4-FFF2-40B4-BE49-F238E27FC236}">
                <a16:creationId xmlns:a16="http://schemas.microsoft.com/office/drawing/2014/main" id="{22EAA6F1-5CE5-47AC-9D13-EAD192AEFAD6}"/>
              </a:ext>
            </a:extLst>
          </p:cNvPr>
          <p:cNvSpPr/>
          <p:nvPr/>
        </p:nvSpPr>
        <p:spPr>
          <a:xfrm>
            <a:off x="6153569" y="1653528"/>
            <a:ext cx="5266378" cy="400110"/>
          </a:xfrm>
          <a:prstGeom prst="rect">
            <a:avLst/>
          </a:prstGeom>
        </p:spPr>
        <p:txBody>
          <a:bodyPr wrap="none">
            <a:spAutoFit/>
          </a:bodyPr>
          <a:lstStyle/>
          <a:p>
            <a:r>
              <a:rPr lang="en-US" sz="1600" dirty="0">
                <a:solidFill>
                  <a:srgbClr val="7030A0"/>
                </a:solidFill>
              </a:rPr>
              <a:t> </a:t>
            </a:r>
            <a:r>
              <a:rPr lang="en-US" sz="2000" b="1" dirty="0">
                <a:solidFill>
                  <a:srgbClr val="7030A0"/>
                </a:solidFill>
                <a:effectLst>
                  <a:outerShdw blurRad="38100" dist="38100" dir="2700000" algn="tl">
                    <a:srgbClr val="000000">
                      <a:alpha val="43137"/>
                    </a:srgbClr>
                  </a:outerShdw>
                </a:effectLst>
              </a:rPr>
              <a:t>Complete a degree course/ to finish university</a:t>
            </a:r>
            <a:endParaRPr lang="en-US" sz="1600" b="1" dirty="0">
              <a:solidFill>
                <a:srgbClr val="7030A0"/>
              </a:solidFill>
              <a:effectLst>
                <a:outerShdw blurRad="38100" dist="38100" dir="2700000" algn="tl">
                  <a:srgbClr val="000000">
                    <a:alpha val="43137"/>
                  </a:srgbClr>
                </a:outerShdw>
              </a:effectLst>
            </a:endParaRPr>
          </a:p>
        </p:txBody>
      </p:sp>
      <p:sp>
        <p:nvSpPr>
          <p:cNvPr id="10" name="Rectangle 9">
            <a:extLst>
              <a:ext uri="{FF2B5EF4-FFF2-40B4-BE49-F238E27FC236}">
                <a16:creationId xmlns:a16="http://schemas.microsoft.com/office/drawing/2014/main" id="{B8EBC054-9F96-4C76-BAF4-DDF343EB7920}"/>
              </a:ext>
            </a:extLst>
          </p:cNvPr>
          <p:cNvSpPr/>
          <p:nvPr/>
        </p:nvSpPr>
        <p:spPr>
          <a:xfrm>
            <a:off x="6405504" y="754389"/>
            <a:ext cx="4547527" cy="400110"/>
          </a:xfrm>
          <a:prstGeom prst="rect">
            <a:avLst/>
          </a:prstGeom>
        </p:spPr>
        <p:txBody>
          <a:bodyPr wrap="none">
            <a:spAutoFit/>
          </a:bodyPr>
          <a:lstStyle/>
          <a:p>
            <a:r>
              <a:rPr lang="en-US" sz="2000" b="1" dirty="0">
                <a:solidFill>
                  <a:srgbClr val="7030A0"/>
                </a:solidFill>
                <a:effectLst>
                  <a:outerShdw blurRad="38100" dist="38100" dir="2700000" algn="tl">
                    <a:srgbClr val="000000">
                      <a:alpha val="43137"/>
                    </a:srgbClr>
                  </a:outerShdw>
                </a:effectLst>
              </a:rPr>
              <a:t>Put your name dawn for a degree course</a:t>
            </a:r>
          </a:p>
        </p:txBody>
      </p:sp>
      <p:sp>
        <p:nvSpPr>
          <p:cNvPr id="11" name="Rectangle 10">
            <a:extLst>
              <a:ext uri="{FF2B5EF4-FFF2-40B4-BE49-F238E27FC236}">
                <a16:creationId xmlns:a16="http://schemas.microsoft.com/office/drawing/2014/main" id="{D5606883-CB71-45C2-A0F2-2385A4DEE32E}"/>
              </a:ext>
            </a:extLst>
          </p:cNvPr>
          <p:cNvSpPr/>
          <p:nvPr/>
        </p:nvSpPr>
        <p:spPr>
          <a:xfrm>
            <a:off x="5573030" y="5004417"/>
            <a:ext cx="5839355" cy="400110"/>
          </a:xfrm>
          <a:prstGeom prst="rect">
            <a:avLst/>
          </a:prstGeom>
        </p:spPr>
        <p:txBody>
          <a:bodyPr wrap="none">
            <a:spAutoFit/>
          </a:bodyPr>
          <a:lstStyle/>
          <a:p>
            <a:r>
              <a:rPr lang="en-US" sz="2000" b="1" dirty="0">
                <a:solidFill>
                  <a:srgbClr val="7030A0"/>
                </a:solidFill>
                <a:effectLst>
                  <a:outerShdw blurRad="38100" dist="38100" dir="2700000" algn="tl">
                    <a:srgbClr val="000000">
                      <a:alpha val="43137"/>
                    </a:srgbClr>
                  </a:outerShdw>
                </a:effectLst>
              </a:rPr>
              <a:t>To choose physics as your main subject at university</a:t>
            </a:r>
          </a:p>
        </p:txBody>
      </p:sp>
      <p:sp>
        <p:nvSpPr>
          <p:cNvPr id="12" name="Rectangle 11">
            <a:extLst>
              <a:ext uri="{FF2B5EF4-FFF2-40B4-BE49-F238E27FC236}">
                <a16:creationId xmlns:a16="http://schemas.microsoft.com/office/drawing/2014/main" id="{ABBE32EC-CE49-428A-87F2-CA792A507B93}"/>
              </a:ext>
            </a:extLst>
          </p:cNvPr>
          <p:cNvSpPr/>
          <p:nvPr/>
        </p:nvSpPr>
        <p:spPr>
          <a:xfrm>
            <a:off x="4446740" y="4135504"/>
            <a:ext cx="7366665" cy="707886"/>
          </a:xfrm>
          <a:prstGeom prst="rect">
            <a:avLst/>
          </a:prstGeom>
        </p:spPr>
        <p:txBody>
          <a:bodyPr wrap="square">
            <a:spAutoFit/>
          </a:bodyPr>
          <a:lstStyle/>
          <a:p>
            <a:r>
              <a:rPr lang="en-US" sz="2000" b="1" dirty="0">
                <a:solidFill>
                  <a:srgbClr val="7030A0"/>
                </a:solidFill>
                <a:effectLst>
                  <a:outerShdw blurRad="38100" dist="38100" dir="2700000" algn="tl">
                    <a:srgbClr val="000000">
                      <a:alpha val="43137"/>
                    </a:srgbClr>
                  </a:outerShdw>
                </a:effectLst>
              </a:rPr>
              <a:t>To go to listen to a speaker at university often with a large audience in a lecture theatre</a:t>
            </a:r>
          </a:p>
        </p:txBody>
      </p:sp>
      <p:sp>
        <p:nvSpPr>
          <p:cNvPr id="13" name="Rectangle 12">
            <a:extLst>
              <a:ext uri="{FF2B5EF4-FFF2-40B4-BE49-F238E27FC236}">
                <a16:creationId xmlns:a16="http://schemas.microsoft.com/office/drawing/2014/main" id="{0A8C739A-2111-434F-9211-45228AA18069}"/>
              </a:ext>
            </a:extLst>
          </p:cNvPr>
          <p:cNvSpPr/>
          <p:nvPr/>
        </p:nvSpPr>
        <p:spPr>
          <a:xfrm>
            <a:off x="4446740" y="3086517"/>
            <a:ext cx="6878570" cy="1015663"/>
          </a:xfrm>
          <a:prstGeom prst="rect">
            <a:avLst/>
          </a:prstGeom>
        </p:spPr>
        <p:txBody>
          <a:bodyPr wrap="square">
            <a:spAutoFit/>
          </a:bodyPr>
          <a:lstStyle/>
          <a:p>
            <a:pPr algn="just"/>
            <a:r>
              <a:rPr lang="en-US" sz="2000" b="1" dirty="0">
                <a:solidFill>
                  <a:srgbClr val="7030A0"/>
                </a:solidFill>
                <a:effectLst>
                  <a:outerShdw blurRad="38100" dist="38100" dir="2700000" algn="tl">
                    <a:srgbClr val="000000">
                      <a:alpha val="43137"/>
                    </a:srgbClr>
                  </a:outerShdw>
                </a:effectLst>
              </a:rPr>
              <a:t>To go to a meeting with a professor usually in small group held in his/her office deliver a lecture = to give a talk or presentation</a:t>
            </a:r>
          </a:p>
        </p:txBody>
      </p:sp>
      <p:sp>
        <p:nvSpPr>
          <p:cNvPr id="14" name="Rectangle 13">
            <a:extLst>
              <a:ext uri="{FF2B5EF4-FFF2-40B4-BE49-F238E27FC236}">
                <a16:creationId xmlns:a16="http://schemas.microsoft.com/office/drawing/2014/main" id="{8D3869C5-D268-4724-93F8-DE3692550A1E}"/>
              </a:ext>
            </a:extLst>
          </p:cNvPr>
          <p:cNvSpPr/>
          <p:nvPr/>
        </p:nvSpPr>
        <p:spPr>
          <a:xfrm>
            <a:off x="4324817" y="2455162"/>
            <a:ext cx="7488588" cy="400110"/>
          </a:xfrm>
          <a:prstGeom prst="rect">
            <a:avLst/>
          </a:prstGeom>
        </p:spPr>
        <p:txBody>
          <a:bodyPr wrap="none">
            <a:spAutoFit/>
          </a:bodyPr>
          <a:lstStyle/>
          <a:p>
            <a:r>
              <a:rPr lang="en-US" sz="2000" b="1" dirty="0">
                <a:solidFill>
                  <a:srgbClr val="7030A0"/>
                </a:solidFill>
                <a:effectLst>
                  <a:outerShdw blurRad="38100" dist="38100" dir="2700000" algn="tl">
                    <a:srgbClr val="000000">
                      <a:alpha val="43137"/>
                    </a:srgbClr>
                  </a:outerShdw>
                </a:effectLst>
              </a:rPr>
              <a:t>To  talk about media studies or to teach media studies at university </a:t>
            </a:r>
          </a:p>
        </p:txBody>
      </p:sp>
      <p:sp>
        <p:nvSpPr>
          <p:cNvPr id="15" name="Rectangle 14">
            <a:extLst>
              <a:ext uri="{FF2B5EF4-FFF2-40B4-BE49-F238E27FC236}">
                <a16:creationId xmlns:a16="http://schemas.microsoft.com/office/drawing/2014/main" id="{6E18F1B5-6BF4-4A47-8770-6D0C4E853924}"/>
              </a:ext>
            </a:extLst>
          </p:cNvPr>
          <p:cNvSpPr/>
          <p:nvPr/>
        </p:nvSpPr>
        <p:spPr>
          <a:xfrm>
            <a:off x="6046544" y="5753441"/>
            <a:ext cx="3333413" cy="400110"/>
          </a:xfrm>
          <a:prstGeom prst="rect">
            <a:avLst/>
          </a:prstGeom>
        </p:spPr>
        <p:txBody>
          <a:bodyPr wrap="none">
            <a:spAutoFit/>
          </a:bodyPr>
          <a:lstStyle/>
          <a:p>
            <a:r>
              <a:rPr lang="en-US" sz="2000" b="1" dirty="0">
                <a:solidFill>
                  <a:srgbClr val="7030A0"/>
                </a:solidFill>
                <a:effectLst>
                  <a:outerShdw blurRad="38100" dist="38100" dir="2700000" algn="tl">
                    <a:srgbClr val="000000">
                      <a:alpha val="43137"/>
                    </a:srgbClr>
                  </a:outerShdw>
                </a:effectLst>
              </a:rPr>
              <a:t>To give a talk or presentation</a:t>
            </a:r>
          </a:p>
        </p:txBody>
      </p:sp>
    </p:spTree>
    <p:extLst>
      <p:ext uri="{BB962C8B-B14F-4D97-AF65-F5344CB8AC3E}">
        <p14:creationId xmlns:p14="http://schemas.microsoft.com/office/powerpoint/2010/main" val="1066317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CEBBA6-80CB-4C07-9E2C-21D57CA55952}"/>
              </a:ext>
            </a:extLst>
          </p:cNvPr>
          <p:cNvSpPr/>
          <p:nvPr/>
        </p:nvSpPr>
        <p:spPr>
          <a:xfrm>
            <a:off x="700349" y="783227"/>
            <a:ext cx="5509072" cy="584775"/>
          </a:xfrm>
          <a:prstGeom prst="rect">
            <a:avLst/>
          </a:prstGeom>
        </p:spPr>
        <p:txBody>
          <a:bodyPr wrap="none">
            <a:spAutoFit/>
          </a:bodyPr>
          <a:lstStyle/>
          <a:p>
            <a:r>
              <a:rPr lang="en-US" sz="3200" b="1" dirty="0">
                <a:effectLst>
                  <a:outerShdw blurRad="38100" dist="38100" dir="2700000" algn="tl">
                    <a:srgbClr val="000000">
                      <a:alpha val="43137"/>
                    </a:srgbClr>
                  </a:outerShdw>
                </a:effectLst>
              </a:rPr>
              <a:t>To graduate from a university </a:t>
            </a:r>
          </a:p>
        </p:txBody>
      </p:sp>
      <p:sp>
        <p:nvSpPr>
          <p:cNvPr id="3" name="Rectangle 2">
            <a:extLst>
              <a:ext uri="{FF2B5EF4-FFF2-40B4-BE49-F238E27FC236}">
                <a16:creationId xmlns:a16="http://schemas.microsoft.com/office/drawing/2014/main" id="{D2389B83-E780-454C-82C0-41C312BA1BB2}"/>
              </a:ext>
            </a:extLst>
          </p:cNvPr>
          <p:cNvSpPr/>
          <p:nvPr/>
        </p:nvSpPr>
        <p:spPr>
          <a:xfrm>
            <a:off x="700349" y="1559147"/>
            <a:ext cx="5309082" cy="584775"/>
          </a:xfrm>
          <a:prstGeom prst="rect">
            <a:avLst/>
          </a:prstGeom>
        </p:spPr>
        <p:txBody>
          <a:bodyPr wrap="none">
            <a:spAutoFit/>
          </a:bodyPr>
          <a:lstStyle/>
          <a:p>
            <a:r>
              <a:rPr lang="en-US" sz="3200" b="1" dirty="0">
                <a:effectLst>
                  <a:outerShdw blurRad="38100" dist="38100" dir="2700000" algn="tl">
                    <a:srgbClr val="000000">
                      <a:alpha val="43137"/>
                    </a:srgbClr>
                  </a:outerShdw>
                </a:effectLst>
              </a:rPr>
              <a:t>To enroll on a degree course </a:t>
            </a:r>
          </a:p>
        </p:txBody>
      </p:sp>
      <p:sp>
        <p:nvSpPr>
          <p:cNvPr id="4" name="Rectangle 3">
            <a:extLst>
              <a:ext uri="{FF2B5EF4-FFF2-40B4-BE49-F238E27FC236}">
                <a16:creationId xmlns:a16="http://schemas.microsoft.com/office/drawing/2014/main" id="{80871E18-AA0B-40D1-BA17-8CB6B17FE1AA}"/>
              </a:ext>
            </a:extLst>
          </p:cNvPr>
          <p:cNvSpPr/>
          <p:nvPr/>
        </p:nvSpPr>
        <p:spPr>
          <a:xfrm>
            <a:off x="763347" y="2334234"/>
            <a:ext cx="3789627" cy="584775"/>
          </a:xfrm>
          <a:prstGeom prst="rect">
            <a:avLst/>
          </a:prstGeom>
        </p:spPr>
        <p:txBody>
          <a:bodyPr wrap="none">
            <a:spAutoFit/>
          </a:bodyPr>
          <a:lstStyle/>
          <a:p>
            <a:r>
              <a:rPr lang="en-US" sz="3200" b="1" dirty="0">
                <a:effectLst>
                  <a:outerShdw blurRad="38100" dist="38100" dir="2700000" algn="tl">
                    <a:srgbClr val="000000">
                      <a:alpha val="43137"/>
                    </a:srgbClr>
                  </a:outerShdw>
                </a:effectLst>
              </a:rPr>
              <a:t>To major in physics </a:t>
            </a:r>
          </a:p>
        </p:txBody>
      </p:sp>
      <p:sp>
        <p:nvSpPr>
          <p:cNvPr id="5" name="Rectangle 4">
            <a:extLst>
              <a:ext uri="{FF2B5EF4-FFF2-40B4-BE49-F238E27FC236}">
                <a16:creationId xmlns:a16="http://schemas.microsoft.com/office/drawing/2014/main" id="{45C72D3D-4882-4DB6-A2EE-E06725F81AD2}"/>
              </a:ext>
            </a:extLst>
          </p:cNvPr>
          <p:cNvSpPr/>
          <p:nvPr/>
        </p:nvSpPr>
        <p:spPr>
          <a:xfrm>
            <a:off x="763347" y="3200106"/>
            <a:ext cx="3633944" cy="584775"/>
          </a:xfrm>
          <a:prstGeom prst="rect">
            <a:avLst/>
          </a:prstGeom>
        </p:spPr>
        <p:txBody>
          <a:bodyPr wrap="none">
            <a:spAutoFit/>
          </a:bodyPr>
          <a:lstStyle/>
          <a:p>
            <a:r>
              <a:rPr lang="en-US" sz="3200" b="1" dirty="0">
                <a:effectLst>
                  <a:outerShdw blurRad="38100" dist="38100" dir="2700000" algn="tl">
                    <a:srgbClr val="000000">
                      <a:alpha val="43137"/>
                    </a:srgbClr>
                  </a:outerShdw>
                </a:effectLst>
              </a:rPr>
              <a:t>To attend a lecture </a:t>
            </a:r>
          </a:p>
        </p:txBody>
      </p:sp>
      <p:sp>
        <p:nvSpPr>
          <p:cNvPr id="6" name="Rectangle 5">
            <a:extLst>
              <a:ext uri="{FF2B5EF4-FFF2-40B4-BE49-F238E27FC236}">
                <a16:creationId xmlns:a16="http://schemas.microsoft.com/office/drawing/2014/main" id="{071A4C7C-3DC8-4851-8B16-A34F7B728CF5}"/>
              </a:ext>
            </a:extLst>
          </p:cNvPr>
          <p:cNvSpPr/>
          <p:nvPr/>
        </p:nvSpPr>
        <p:spPr>
          <a:xfrm>
            <a:off x="700349" y="4065979"/>
            <a:ext cx="3604256" cy="584775"/>
          </a:xfrm>
          <a:prstGeom prst="rect">
            <a:avLst/>
          </a:prstGeom>
        </p:spPr>
        <p:txBody>
          <a:bodyPr wrap="none">
            <a:spAutoFit/>
          </a:bodyPr>
          <a:lstStyle/>
          <a:p>
            <a:r>
              <a:rPr lang="en-US" sz="3200" b="1" dirty="0">
                <a:effectLst>
                  <a:outerShdw blurRad="38100" dist="38100" dir="2700000" algn="tl">
                    <a:srgbClr val="000000">
                      <a:alpha val="43137"/>
                    </a:srgbClr>
                  </a:outerShdw>
                </a:effectLst>
              </a:rPr>
              <a:t>To attend a tutorial</a:t>
            </a:r>
          </a:p>
        </p:txBody>
      </p:sp>
      <p:sp>
        <p:nvSpPr>
          <p:cNvPr id="7" name="Rectangle 6">
            <a:extLst>
              <a:ext uri="{FF2B5EF4-FFF2-40B4-BE49-F238E27FC236}">
                <a16:creationId xmlns:a16="http://schemas.microsoft.com/office/drawing/2014/main" id="{631B7F0F-D88C-452C-A48F-E04FB9C27009}"/>
              </a:ext>
            </a:extLst>
          </p:cNvPr>
          <p:cNvSpPr/>
          <p:nvPr/>
        </p:nvSpPr>
        <p:spPr>
          <a:xfrm>
            <a:off x="763347" y="4849300"/>
            <a:ext cx="3581493" cy="584775"/>
          </a:xfrm>
          <a:prstGeom prst="rect">
            <a:avLst/>
          </a:prstGeom>
        </p:spPr>
        <p:txBody>
          <a:bodyPr wrap="none">
            <a:spAutoFit/>
          </a:bodyPr>
          <a:lstStyle/>
          <a:p>
            <a:r>
              <a:rPr lang="en-US" sz="3200" b="1" dirty="0">
                <a:effectLst>
                  <a:outerShdw blurRad="38100" dist="38100" dir="2700000" algn="tl">
                    <a:srgbClr val="000000">
                      <a:alpha val="43137"/>
                    </a:srgbClr>
                  </a:outerShdw>
                </a:effectLst>
              </a:rPr>
              <a:t>To deliver a lecture </a:t>
            </a:r>
          </a:p>
        </p:txBody>
      </p:sp>
      <p:sp>
        <p:nvSpPr>
          <p:cNvPr id="8" name="Rectangle 7">
            <a:extLst>
              <a:ext uri="{FF2B5EF4-FFF2-40B4-BE49-F238E27FC236}">
                <a16:creationId xmlns:a16="http://schemas.microsoft.com/office/drawing/2014/main" id="{4D26AF05-995A-462B-9763-3916AFAA09E8}"/>
              </a:ext>
            </a:extLst>
          </p:cNvPr>
          <p:cNvSpPr/>
          <p:nvPr/>
        </p:nvSpPr>
        <p:spPr>
          <a:xfrm>
            <a:off x="700349" y="5653187"/>
            <a:ext cx="5091074" cy="584775"/>
          </a:xfrm>
          <a:prstGeom prst="rect">
            <a:avLst/>
          </a:prstGeom>
        </p:spPr>
        <p:txBody>
          <a:bodyPr wrap="none">
            <a:spAutoFit/>
          </a:bodyPr>
          <a:lstStyle/>
          <a:p>
            <a:r>
              <a:rPr lang="en-US" sz="3200" b="1" dirty="0">
                <a:effectLst>
                  <a:outerShdw blurRad="38100" dist="38100" dir="2700000" algn="tl">
                    <a:srgbClr val="000000">
                      <a:alpha val="43137"/>
                    </a:srgbClr>
                  </a:outerShdw>
                </a:effectLst>
              </a:rPr>
              <a:t>To lecture in media studies </a:t>
            </a:r>
          </a:p>
        </p:txBody>
      </p:sp>
      <p:sp>
        <p:nvSpPr>
          <p:cNvPr id="9" name="Rectangle 8">
            <a:extLst>
              <a:ext uri="{FF2B5EF4-FFF2-40B4-BE49-F238E27FC236}">
                <a16:creationId xmlns:a16="http://schemas.microsoft.com/office/drawing/2014/main" id="{22EAA6F1-5CE5-47AC-9D13-EAD192AEFAD6}"/>
              </a:ext>
            </a:extLst>
          </p:cNvPr>
          <p:cNvSpPr/>
          <p:nvPr/>
        </p:nvSpPr>
        <p:spPr>
          <a:xfrm>
            <a:off x="6096000" y="899785"/>
            <a:ext cx="5402633" cy="400110"/>
          </a:xfrm>
          <a:prstGeom prst="rect">
            <a:avLst/>
          </a:prstGeom>
        </p:spPr>
        <p:txBody>
          <a:bodyPr wrap="none">
            <a:spAutoFit/>
          </a:bodyPr>
          <a:lstStyle/>
          <a:p>
            <a:r>
              <a:rPr lang="en-US" sz="1600" dirty="0">
                <a:solidFill>
                  <a:srgbClr val="7030A0"/>
                </a:solidFill>
              </a:rPr>
              <a:t> = </a:t>
            </a:r>
            <a:r>
              <a:rPr lang="en-US" sz="2000" b="1" dirty="0">
                <a:solidFill>
                  <a:srgbClr val="7030A0"/>
                </a:solidFill>
                <a:effectLst>
                  <a:outerShdw blurRad="38100" dist="38100" dir="2700000" algn="tl">
                    <a:srgbClr val="000000">
                      <a:alpha val="43137"/>
                    </a:srgbClr>
                  </a:outerShdw>
                </a:effectLst>
              </a:rPr>
              <a:t>Complete a degree course/ to finish university</a:t>
            </a:r>
            <a:endParaRPr lang="en-US" sz="1600" b="1" dirty="0">
              <a:solidFill>
                <a:srgbClr val="7030A0"/>
              </a:solidFill>
              <a:effectLst>
                <a:outerShdw blurRad="38100" dist="38100" dir="2700000" algn="tl">
                  <a:srgbClr val="000000">
                    <a:alpha val="43137"/>
                  </a:srgbClr>
                </a:outerShdw>
              </a:effectLst>
            </a:endParaRPr>
          </a:p>
        </p:txBody>
      </p:sp>
      <p:sp>
        <p:nvSpPr>
          <p:cNvPr id="10" name="Rectangle 9">
            <a:extLst>
              <a:ext uri="{FF2B5EF4-FFF2-40B4-BE49-F238E27FC236}">
                <a16:creationId xmlns:a16="http://schemas.microsoft.com/office/drawing/2014/main" id="{B8EBC054-9F96-4C76-BAF4-DDF343EB7920}"/>
              </a:ext>
            </a:extLst>
          </p:cNvPr>
          <p:cNvSpPr/>
          <p:nvPr/>
        </p:nvSpPr>
        <p:spPr>
          <a:xfrm>
            <a:off x="6096000" y="1570504"/>
            <a:ext cx="4783169" cy="400110"/>
          </a:xfrm>
          <a:prstGeom prst="rect">
            <a:avLst/>
          </a:prstGeom>
        </p:spPr>
        <p:txBody>
          <a:bodyPr wrap="none">
            <a:spAutoFit/>
          </a:bodyPr>
          <a:lstStyle/>
          <a:p>
            <a:r>
              <a:rPr lang="en-US" sz="2000" b="1" dirty="0">
                <a:solidFill>
                  <a:srgbClr val="7030A0"/>
                </a:solidFill>
                <a:effectLst>
                  <a:outerShdw blurRad="38100" dist="38100" dir="2700000" algn="tl">
                    <a:srgbClr val="000000">
                      <a:alpha val="43137"/>
                    </a:srgbClr>
                  </a:outerShdw>
                </a:effectLst>
              </a:rPr>
              <a:t>= Put your name dawn for a degree course</a:t>
            </a:r>
          </a:p>
        </p:txBody>
      </p:sp>
      <p:sp>
        <p:nvSpPr>
          <p:cNvPr id="11" name="Rectangle 10">
            <a:extLst>
              <a:ext uri="{FF2B5EF4-FFF2-40B4-BE49-F238E27FC236}">
                <a16:creationId xmlns:a16="http://schemas.microsoft.com/office/drawing/2014/main" id="{D5606883-CB71-45C2-A0F2-2385A4DEE32E}"/>
              </a:ext>
            </a:extLst>
          </p:cNvPr>
          <p:cNvSpPr/>
          <p:nvPr/>
        </p:nvSpPr>
        <p:spPr>
          <a:xfrm>
            <a:off x="4444333" y="2498928"/>
            <a:ext cx="6074996" cy="400110"/>
          </a:xfrm>
          <a:prstGeom prst="rect">
            <a:avLst/>
          </a:prstGeom>
        </p:spPr>
        <p:txBody>
          <a:bodyPr wrap="none">
            <a:spAutoFit/>
          </a:bodyPr>
          <a:lstStyle/>
          <a:p>
            <a:r>
              <a:rPr lang="en-US" sz="2000" b="1" dirty="0">
                <a:solidFill>
                  <a:srgbClr val="7030A0"/>
                </a:solidFill>
                <a:effectLst>
                  <a:outerShdw blurRad="38100" dist="38100" dir="2700000" algn="tl">
                    <a:srgbClr val="000000">
                      <a:alpha val="43137"/>
                    </a:srgbClr>
                  </a:outerShdw>
                </a:effectLst>
              </a:rPr>
              <a:t>= To choose physics as your main subject at university</a:t>
            </a:r>
          </a:p>
        </p:txBody>
      </p:sp>
      <p:sp>
        <p:nvSpPr>
          <p:cNvPr id="12" name="Rectangle 11">
            <a:extLst>
              <a:ext uri="{FF2B5EF4-FFF2-40B4-BE49-F238E27FC236}">
                <a16:creationId xmlns:a16="http://schemas.microsoft.com/office/drawing/2014/main" id="{ABBE32EC-CE49-428A-87F2-CA792A507B93}"/>
              </a:ext>
            </a:extLst>
          </p:cNvPr>
          <p:cNvSpPr/>
          <p:nvPr/>
        </p:nvSpPr>
        <p:spPr>
          <a:xfrm>
            <a:off x="4344840" y="3146355"/>
            <a:ext cx="7366665" cy="707886"/>
          </a:xfrm>
          <a:prstGeom prst="rect">
            <a:avLst/>
          </a:prstGeom>
        </p:spPr>
        <p:txBody>
          <a:bodyPr wrap="square">
            <a:spAutoFit/>
          </a:bodyPr>
          <a:lstStyle/>
          <a:p>
            <a:r>
              <a:rPr lang="en-US" sz="2000" b="1" dirty="0">
                <a:solidFill>
                  <a:srgbClr val="7030A0"/>
                </a:solidFill>
                <a:effectLst>
                  <a:outerShdw blurRad="38100" dist="38100" dir="2700000" algn="tl">
                    <a:srgbClr val="000000">
                      <a:alpha val="43137"/>
                    </a:srgbClr>
                  </a:outerShdw>
                </a:effectLst>
              </a:rPr>
              <a:t>= To go to listen to a speaker at university often with a large audience in a lecture theatre</a:t>
            </a:r>
          </a:p>
        </p:txBody>
      </p:sp>
      <p:sp>
        <p:nvSpPr>
          <p:cNvPr id="13" name="Rectangle 12">
            <a:extLst>
              <a:ext uri="{FF2B5EF4-FFF2-40B4-BE49-F238E27FC236}">
                <a16:creationId xmlns:a16="http://schemas.microsoft.com/office/drawing/2014/main" id="{0A8C739A-2111-434F-9211-45228AA18069}"/>
              </a:ext>
            </a:extLst>
          </p:cNvPr>
          <p:cNvSpPr/>
          <p:nvPr/>
        </p:nvSpPr>
        <p:spPr>
          <a:xfrm>
            <a:off x="4086212" y="4049935"/>
            <a:ext cx="7366664" cy="707886"/>
          </a:xfrm>
          <a:prstGeom prst="rect">
            <a:avLst/>
          </a:prstGeom>
        </p:spPr>
        <p:txBody>
          <a:bodyPr wrap="square">
            <a:spAutoFit/>
          </a:bodyPr>
          <a:lstStyle/>
          <a:p>
            <a:pPr algn="just"/>
            <a:r>
              <a:rPr lang="en-US" sz="2000" b="1" dirty="0">
                <a:solidFill>
                  <a:srgbClr val="7030A0"/>
                </a:solidFill>
                <a:effectLst>
                  <a:outerShdw blurRad="38100" dist="38100" dir="2700000" algn="tl">
                    <a:srgbClr val="000000">
                      <a:alpha val="43137"/>
                    </a:srgbClr>
                  </a:outerShdw>
                </a:effectLst>
              </a:rPr>
              <a:t>= To go to a meeting with a professor usually in small group held in his/her office deliver a lecture = to give a talk or presentation</a:t>
            </a:r>
          </a:p>
        </p:txBody>
      </p:sp>
      <p:sp>
        <p:nvSpPr>
          <p:cNvPr id="14" name="Rectangle 13">
            <a:extLst>
              <a:ext uri="{FF2B5EF4-FFF2-40B4-BE49-F238E27FC236}">
                <a16:creationId xmlns:a16="http://schemas.microsoft.com/office/drawing/2014/main" id="{8D3869C5-D268-4724-93F8-DE3692550A1E}"/>
              </a:ext>
            </a:extLst>
          </p:cNvPr>
          <p:cNvSpPr/>
          <p:nvPr/>
        </p:nvSpPr>
        <p:spPr>
          <a:xfrm>
            <a:off x="5574119" y="5653187"/>
            <a:ext cx="6250452" cy="707886"/>
          </a:xfrm>
          <a:prstGeom prst="rect">
            <a:avLst/>
          </a:prstGeom>
        </p:spPr>
        <p:txBody>
          <a:bodyPr wrap="square">
            <a:spAutoFit/>
          </a:bodyPr>
          <a:lstStyle/>
          <a:p>
            <a:r>
              <a:rPr lang="en-US" sz="2000" b="1" dirty="0">
                <a:solidFill>
                  <a:srgbClr val="7030A0"/>
                </a:solidFill>
                <a:effectLst>
                  <a:outerShdw blurRad="38100" dist="38100" dir="2700000" algn="tl">
                    <a:srgbClr val="000000">
                      <a:alpha val="43137"/>
                    </a:srgbClr>
                  </a:outerShdw>
                </a:effectLst>
              </a:rPr>
              <a:t>= To  talk about media studies or to teach media studies at university </a:t>
            </a:r>
          </a:p>
        </p:txBody>
      </p:sp>
      <p:sp>
        <p:nvSpPr>
          <p:cNvPr id="15" name="Rectangle 14">
            <a:extLst>
              <a:ext uri="{FF2B5EF4-FFF2-40B4-BE49-F238E27FC236}">
                <a16:creationId xmlns:a16="http://schemas.microsoft.com/office/drawing/2014/main" id="{6E18F1B5-6BF4-4A47-8770-6D0C4E853924}"/>
              </a:ext>
            </a:extLst>
          </p:cNvPr>
          <p:cNvSpPr/>
          <p:nvPr/>
        </p:nvSpPr>
        <p:spPr>
          <a:xfrm>
            <a:off x="4342724" y="5033965"/>
            <a:ext cx="3569054" cy="400110"/>
          </a:xfrm>
          <a:prstGeom prst="rect">
            <a:avLst/>
          </a:prstGeom>
        </p:spPr>
        <p:txBody>
          <a:bodyPr wrap="none">
            <a:spAutoFit/>
          </a:bodyPr>
          <a:lstStyle/>
          <a:p>
            <a:r>
              <a:rPr lang="en-US" sz="2000" b="1" dirty="0">
                <a:solidFill>
                  <a:srgbClr val="7030A0"/>
                </a:solidFill>
                <a:effectLst>
                  <a:outerShdw blurRad="38100" dist="38100" dir="2700000" algn="tl">
                    <a:srgbClr val="000000">
                      <a:alpha val="43137"/>
                    </a:srgbClr>
                  </a:outerShdw>
                </a:effectLst>
              </a:rPr>
              <a:t>= To give a talk or presentation</a:t>
            </a:r>
          </a:p>
        </p:txBody>
      </p:sp>
      <p:sp>
        <p:nvSpPr>
          <p:cNvPr id="16" name="Rectangle 15">
            <a:extLst>
              <a:ext uri="{FF2B5EF4-FFF2-40B4-BE49-F238E27FC236}">
                <a16:creationId xmlns:a16="http://schemas.microsoft.com/office/drawing/2014/main" id="{15364E53-FE33-4AAF-B418-6C951AA4B7EA}"/>
              </a:ext>
            </a:extLst>
          </p:cNvPr>
          <p:cNvSpPr/>
          <p:nvPr/>
        </p:nvSpPr>
        <p:spPr>
          <a:xfrm>
            <a:off x="185565" y="129092"/>
            <a:ext cx="2118007" cy="58477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a:solidFill>
                  <a:schemeClr val="accent5"/>
                </a:solidFill>
                <a:effectLst>
                  <a:outerShdw blurRad="38100" dist="38100" dir="2700000" algn="tl">
                    <a:srgbClr val="000000">
                      <a:alpha val="43137"/>
                    </a:srgbClr>
                  </a:outerShdw>
                </a:effectLst>
              </a:rPr>
              <a:t>Answers </a:t>
            </a:r>
          </a:p>
        </p:txBody>
      </p:sp>
    </p:spTree>
    <p:extLst>
      <p:ext uri="{BB962C8B-B14F-4D97-AF65-F5344CB8AC3E}">
        <p14:creationId xmlns:p14="http://schemas.microsoft.com/office/powerpoint/2010/main" val="291897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407082-00D9-4829-98D3-0EA03A98C400}"/>
              </a:ext>
            </a:extLst>
          </p:cNvPr>
          <p:cNvSpPr>
            <a:spLocks noGrp="1"/>
          </p:cNvSpPr>
          <p:nvPr>
            <p:ph type="ctrTitle"/>
          </p:nvPr>
        </p:nvSpPr>
        <p:spPr>
          <a:xfrm>
            <a:off x="2692398" y="2560063"/>
            <a:ext cx="6815669" cy="1515533"/>
          </a:xfrm>
        </p:spPr>
        <p:txBody>
          <a:bodyPr/>
          <a:lstStyle/>
          <a:p>
            <a:r>
              <a:rPr lang="en-US" b="1" dirty="0">
                <a:solidFill>
                  <a:schemeClr val="accent1">
                    <a:lumMod val="75000"/>
                  </a:schemeClr>
                </a:solidFill>
              </a:rPr>
              <a:t>University Vocabulary</a:t>
            </a:r>
            <a:br>
              <a:rPr lang="fr-FR" dirty="0">
                <a:solidFill>
                  <a:schemeClr val="accent1">
                    <a:lumMod val="75000"/>
                  </a:schemeClr>
                </a:solidFill>
              </a:rPr>
            </a:br>
            <a:endParaRPr lang="en-US" dirty="0"/>
          </a:p>
        </p:txBody>
      </p:sp>
      <p:sp>
        <p:nvSpPr>
          <p:cNvPr id="3" name="Sous-titre 2">
            <a:extLst>
              <a:ext uri="{FF2B5EF4-FFF2-40B4-BE49-F238E27FC236}">
                <a16:creationId xmlns:a16="http://schemas.microsoft.com/office/drawing/2014/main" id="{11EBB66A-9FEC-4048-87A3-44020AE9C6E0}"/>
              </a:ext>
            </a:extLst>
          </p:cNvPr>
          <p:cNvSpPr>
            <a:spLocks noGrp="1"/>
          </p:cNvSpPr>
          <p:nvPr>
            <p:ph type="subTitle" idx="1"/>
          </p:nvPr>
        </p:nvSpPr>
        <p:spPr/>
        <p:txBody>
          <a:bodyPr/>
          <a:lstStyle/>
          <a:p>
            <a:r>
              <a:rPr lang="en-US" dirty="0"/>
              <a:t> </a:t>
            </a:r>
            <a:endParaRPr lang="fr-FR" dirty="0"/>
          </a:p>
          <a:p>
            <a:r>
              <a:rPr lang="en-US" sz="3200" b="1" dirty="0">
                <a:solidFill>
                  <a:srgbClr val="FF0000"/>
                </a:solidFill>
                <a:effectLst>
                  <a:outerShdw blurRad="38100" dist="38100" dir="2700000" algn="tl">
                    <a:srgbClr val="000000">
                      <a:alpha val="43137"/>
                    </a:srgbClr>
                  </a:outerShdw>
                </a:effectLst>
              </a:rPr>
              <a:t>University Work</a:t>
            </a:r>
            <a:endParaRPr lang="fr-FR" sz="3200" b="1" dirty="0">
              <a:solidFill>
                <a:srgbClr val="FF0000"/>
              </a:solidFill>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9332321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94FF20-E35E-4389-9EE3-F58100761BF0}"/>
              </a:ext>
            </a:extLst>
          </p:cNvPr>
          <p:cNvSpPr/>
          <p:nvPr/>
        </p:nvSpPr>
        <p:spPr>
          <a:xfrm>
            <a:off x="751562" y="763468"/>
            <a:ext cx="10872592" cy="5632311"/>
          </a:xfrm>
          <a:prstGeom prst="rect">
            <a:avLst/>
          </a:prstGeom>
        </p:spPr>
        <p:txBody>
          <a:bodyPr wrap="square">
            <a:spAutoFit/>
          </a:bodyPr>
          <a:lstStyle/>
          <a:p>
            <a:r>
              <a:rPr lang="en-US" sz="4000" b="1" dirty="0">
                <a:effectLst>
                  <a:outerShdw blurRad="38100" dist="38100" dir="2700000" algn="tl">
                    <a:srgbClr val="000000">
                      <a:alpha val="43137"/>
                    </a:srgbClr>
                  </a:outerShdw>
                </a:effectLst>
              </a:rPr>
              <a:t>Presentations</a:t>
            </a:r>
          </a:p>
          <a:p>
            <a:r>
              <a:rPr lang="en-US" sz="4000" b="1" dirty="0">
                <a:effectLst>
                  <a:outerShdw blurRad="38100" dist="38100" dir="2700000" algn="tl">
                    <a:srgbClr val="000000">
                      <a:alpha val="43137"/>
                    </a:srgbClr>
                  </a:outerShdw>
                </a:effectLst>
              </a:rPr>
              <a:t>Lectures   </a:t>
            </a:r>
          </a:p>
          <a:p>
            <a:r>
              <a:rPr lang="en-US" sz="4000" b="1" dirty="0">
                <a:effectLst>
                  <a:outerShdw blurRad="38100" dist="38100" dir="2700000" algn="tl">
                    <a:srgbClr val="000000">
                      <a:alpha val="43137"/>
                    </a:srgbClr>
                  </a:outerShdw>
                </a:effectLst>
              </a:rPr>
              <a:t>Tutorials  </a:t>
            </a:r>
          </a:p>
          <a:p>
            <a:r>
              <a:rPr lang="en-US" sz="4000" b="1" dirty="0">
                <a:effectLst>
                  <a:outerShdw blurRad="38100" dist="38100" dir="2700000" algn="tl">
                    <a:srgbClr val="000000">
                      <a:alpha val="43137"/>
                    </a:srgbClr>
                  </a:outerShdw>
                </a:effectLst>
              </a:rPr>
              <a:t>Thesis</a:t>
            </a:r>
          </a:p>
          <a:p>
            <a:r>
              <a:rPr lang="en-US" sz="4000" b="1" dirty="0">
                <a:effectLst>
                  <a:outerShdw blurRad="38100" dist="38100" dir="2700000" algn="tl">
                    <a:srgbClr val="000000">
                      <a:alpha val="43137"/>
                    </a:srgbClr>
                  </a:outerShdw>
                </a:effectLst>
              </a:rPr>
              <a:t>Dissertation   </a:t>
            </a:r>
          </a:p>
          <a:p>
            <a:r>
              <a:rPr lang="en-US" sz="4000" b="1" dirty="0">
                <a:effectLst>
                  <a:outerShdw blurRad="38100" dist="38100" dir="2700000" algn="tl">
                    <a:srgbClr val="000000">
                      <a:alpha val="43137"/>
                    </a:srgbClr>
                  </a:outerShdw>
                </a:effectLst>
              </a:rPr>
              <a:t>Hypothesis</a:t>
            </a:r>
          </a:p>
          <a:p>
            <a:r>
              <a:rPr lang="en-US" sz="4000" b="1" dirty="0">
                <a:effectLst>
                  <a:outerShdw blurRad="38100" dist="38100" dir="2700000" algn="tl">
                    <a:srgbClr val="000000">
                      <a:alpha val="43137"/>
                    </a:srgbClr>
                  </a:outerShdw>
                </a:effectLst>
              </a:rPr>
              <a:t>Assignment    </a:t>
            </a:r>
          </a:p>
          <a:p>
            <a:r>
              <a:rPr lang="en-US" sz="4000" b="1" dirty="0">
                <a:effectLst>
                  <a:outerShdw blurRad="38100" dist="38100" dir="2700000" algn="tl">
                    <a:srgbClr val="000000">
                      <a:alpha val="43137"/>
                    </a:srgbClr>
                  </a:outerShdw>
                </a:effectLst>
              </a:rPr>
              <a:t>Project  work </a:t>
            </a:r>
          </a:p>
          <a:p>
            <a:r>
              <a:rPr lang="en-US" sz="4000" b="1" dirty="0">
                <a:effectLst>
                  <a:outerShdw blurRad="38100" dist="38100" dir="2700000" algn="tl">
                    <a:srgbClr val="000000">
                      <a:alpha val="43137"/>
                    </a:srgbClr>
                  </a:outerShdw>
                </a:effectLst>
              </a:rPr>
              <a:t>Research </a:t>
            </a:r>
            <a:endParaRPr lang="en-US" sz="2800" b="1" dirty="0">
              <a:effectLst>
                <a:outerShdw blurRad="38100" dist="38100" dir="2700000" algn="tl">
                  <a:srgbClr val="000000">
                    <a:alpha val="43137"/>
                  </a:srgbClr>
                </a:outerShdw>
              </a:effectLst>
            </a:endParaRPr>
          </a:p>
        </p:txBody>
      </p:sp>
      <p:sp>
        <p:nvSpPr>
          <p:cNvPr id="3" name="Rectangle 2">
            <a:extLst>
              <a:ext uri="{FF2B5EF4-FFF2-40B4-BE49-F238E27FC236}">
                <a16:creationId xmlns:a16="http://schemas.microsoft.com/office/drawing/2014/main" id="{FD60FC15-0010-4409-A284-BE8DF214769A}"/>
              </a:ext>
            </a:extLst>
          </p:cNvPr>
          <p:cNvSpPr/>
          <p:nvPr/>
        </p:nvSpPr>
        <p:spPr>
          <a:xfrm>
            <a:off x="3702907" y="2608470"/>
            <a:ext cx="7615881" cy="1569660"/>
          </a:xfrm>
          <a:prstGeom prst="rect">
            <a:avLst/>
          </a:prstGeom>
        </p:spPr>
        <p:txBody>
          <a:bodyPr wrap="square">
            <a:spAutoFit/>
          </a:bodyPr>
          <a:lstStyle/>
          <a:p>
            <a:pPr algn="just"/>
            <a:r>
              <a:rPr lang="en-US" sz="2400" b="1" dirty="0">
                <a:solidFill>
                  <a:srgbClr val="FF0000"/>
                </a:solidFill>
                <a:effectLst>
                  <a:outerShdw blurRad="38100" dist="38100" dir="2700000" algn="tl">
                    <a:srgbClr val="000000">
                      <a:alpha val="43137"/>
                    </a:srgbClr>
                  </a:outerShdw>
                </a:effectLst>
              </a:rPr>
              <a:t>= A thesis is a document submitted for an academic degree presenting the author's research and findings. It is used for part of a bachelor's or master's course, while "dissertation" is normally applied to a doctorate</a:t>
            </a:r>
          </a:p>
        </p:txBody>
      </p:sp>
      <p:sp>
        <p:nvSpPr>
          <p:cNvPr id="4" name="Rectangle 3">
            <a:extLst>
              <a:ext uri="{FF2B5EF4-FFF2-40B4-BE49-F238E27FC236}">
                <a16:creationId xmlns:a16="http://schemas.microsoft.com/office/drawing/2014/main" id="{DCC9A2C1-5712-4257-9610-674EC3EA8DE1}"/>
              </a:ext>
            </a:extLst>
          </p:cNvPr>
          <p:cNvSpPr/>
          <p:nvPr/>
        </p:nvSpPr>
        <p:spPr>
          <a:xfrm>
            <a:off x="3702907" y="4455957"/>
            <a:ext cx="8531841" cy="830997"/>
          </a:xfrm>
          <a:prstGeom prst="rect">
            <a:avLst/>
          </a:prstGeom>
        </p:spPr>
        <p:txBody>
          <a:bodyPr wrap="square">
            <a:spAutoFit/>
          </a:bodyPr>
          <a:lstStyle/>
          <a:p>
            <a:r>
              <a:rPr lang="en-US" sz="2400" b="1" dirty="0">
                <a:solidFill>
                  <a:srgbClr val="FF0000"/>
                </a:solidFill>
                <a:effectLst>
                  <a:outerShdw blurRad="38100" dist="38100" dir="2700000" algn="tl">
                    <a:srgbClr val="000000">
                      <a:alpha val="43137"/>
                    </a:srgbClr>
                  </a:outerShdw>
                </a:effectLst>
              </a:rPr>
              <a:t>= a piece of work given to someone, typically as part of their studies or job </a:t>
            </a:r>
          </a:p>
        </p:txBody>
      </p:sp>
    </p:spTree>
    <p:extLst>
      <p:ext uri="{BB962C8B-B14F-4D97-AF65-F5344CB8AC3E}">
        <p14:creationId xmlns:p14="http://schemas.microsoft.com/office/powerpoint/2010/main" val="37692691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407082-00D9-4829-98D3-0EA03A98C400}"/>
              </a:ext>
            </a:extLst>
          </p:cNvPr>
          <p:cNvSpPr>
            <a:spLocks noGrp="1"/>
          </p:cNvSpPr>
          <p:nvPr>
            <p:ph type="ctrTitle"/>
          </p:nvPr>
        </p:nvSpPr>
        <p:spPr>
          <a:xfrm>
            <a:off x="2575430" y="1487583"/>
            <a:ext cx="6815669" cy="1515533"/>
          </a:xfrm>
        </p:spPr>
        <p:txBody>
          <a:bodyPr/>
          <a:lstStyle/>
          <a:p>
            <a:r>
              <a:rPr lang="en-US" b="1" dirty="0">
                <a:solidFill>
                  <a:schemeClr val="accent1">
                    <a:lumMod val="75000"/>
                  </a:schemeClr>
                </a:solidFill>
              </a:rPr>
              <a:t>Vocabulary Exercises</a:t>
            </a:r>
            <a:endParaRPr lang="en-US" dirty="0">
              <a:solidFill>
                <a:schemeClr val="accent1">
                  <a:lumMod val="75000"/>
                </a:schemeClr>
              </a:solidFill>
            </a:endParaRPr>
          </a:p>
        </p:txBody>
      </p:sp>
      <p:sp>
        <p:nvSpPr>
          <p:cNvPr id="3" name="Sous-titre 2">
            <a:extLst>
              <a:ext uri="{FF2B5EF4-FFF2-40B4-BE49-F238E27FC236}">
                <a16:creationId xmlns:a16="http://schemas.microsoft.com/office/drawing/2014/main" id="{11EBB66A-9FEC-4048-87A3-44020AE9C6E0}"/>
              </a:ext>
            </a:extLst>
          </p:cNvPr>
          <p:cNvSpPr>
            <a:spLocks noGrp="1"/>
          </p:cNvSpPr>
          <p:nvPr>
            <p:ph type="subTitle" idx="1"/>
          </p:nvPr>
        </p:nvSpPr>
        <p:spPr>
          <a:xfrm>
            <a:off x="2688165" y="2768599"/>
            <a:ext cx="6815669" cy="2392124"/>
          </a:xfrm>
        </p:spPr>
        <p:txBody>
          <a:bodyPr>
            <a:normAutofit fontScale="70000" lnSpcReduction="20000"/>
          </a:bodyPr>
          <a:lstStyle/>
          <a:p>
            <a:r>
              <a:rPr lang="en-US" dirty="0"/>
              <a:t> </a:t>
            </a:r>
            <a:endParaRPr lang="fr-FR" dirty="0"/>
          </a:p>
          <a:p>
            <a:r>
              <a:rPr lang="en-US" sz="3600" b="1" dirty="0">
                <a:solidFill>
                  <a:srgbClr val="C00000"/>
                </a:solidFill>
                <a:effectLst>
                  <a:outerShdw blurRad="38100" dist="38100" dir="2700000" algn="tl">
                    <a:srgbClr val="000000">
                      <a:alpha val="43137"/>
                    </a:srgbClr>
                  </a:outerShdw>
                </a:effectLst>
              </a:rPr>
              <a:t>Universities</a:t>
            </a:r>
          </a:p>
          <a:p>
            <a:endParaRPr lang="en-US" sz="3600" b="1" dirty="0">
              <a:solidFill>
                <a:srgbClr val="C00000"/>
              </a:solidFill>
              <a:effectLst>
                <a:outerShdw blurRad="38100" dist="38100" dir="2700000" algn="tl">
                  <a:srgbClr val="000000">
                    <a:alpha val="43137"/>
                  </a:srgbClr>
                </a:outerShdw>
              </a:effectLst>
            </a:endParaRPr>
          </a:p>
          <a:p>
            <a:r>
              <a:rPr lang="en-US" sz="3600" b="1" dirty="0">
                <a:solidFill>
                  <a:srgbClr val="C00000"/>
                </a:solidFill>
                <a:effectLst>
                  <a:outerShdw blurRad="38100" dist="38100" dir="2700000" algn="tl">
                    <a:srgbClr val="000000">
                      <a:alpha val="43137"/>
                    </a:srgbClr>
                  </a:outerShdw>
                </a:effectLst>
              </a:rPr>
              <a:t>Complete the following sentences which are university education using no more than one word.</a:t>
            </a:r>
          </a:p>
        </p:txBody>
      </p:sp>
    </p:spTree>
    <p:extLst>
      <p:ext uri="{BB962C8B-B14F-4D97-AF65-F5344CB8AC3E}">
        <p14:creationId xmlns:p14="http://schemas.microsoft.com/office/powerpoint/2010/main" val="4290425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1F547A-3638-40B1-BE29-4FB58233B31A}"/>
              </a:ext>
            </a:extLst>
          </p:cNvPr>
          <p:cNvSpPr/>
          <p:nvPr/>
        </p:nvSpPr>
        <p:spPr>
          <a:xfrm>
            <a:off x="734860" y="1071627"/>
            <a:ext cx="10722280" cy="4524315"/>
          </a:xfrm>
          <a:prstGeom prst="rect">
            <a:avLst/>
          </a:prstGeom>
        </p:spPr>
        <p:txBody>
          <a:bodyPr wrap="square">
            <a:spAutoFit/>
          </a:bodyPr>
          <a:lstStyle/>
          <a:p>
            <a:pPr algn="just"/>
            <a:r>
              <a:rPr lang="en-US" sz="3200" b="1" dirty="0">
                <a:solidFill>
                  <a:srgbClr val="FF0000"/>
                </a:solidFill>
                <a:effectLst>
                  <a:outerShdw blurRad="38100" dist="38100" dir="2700000" algn="tl">
                    <a:srgbClr val="000000">
                      <a:alpha val="43137"/>
                    </a:srgbClr>
                  </a:outerShdw>
                </a:effectLst>
              </a:rPr>
              <a:t>1.</a:t>
            </a:r>
            <a:r>
              <a:rPr lang="en-US" sz="3200" b="1" dirty="0">
                <a:effectLst>
                  <a:outerShdw blurRad="38100" dist="38100" dir="2700000" algn="tl">
                    <a:srgbClr val="000000">
                      <a:alpha val="43137"/>
                    </a:srgbClr>
                  </a:outerShdw>
                </a:effectLst>
              </a:rPr>
              <a:t>People who have ...........from university stand a better chance of finding a good job.</a:t>
            </a:r>
          </a:p>
          <a:p>
            <a:pPr algn="just"/>
            <a:r>
              <a:rPr lang="en-US" sz="3200" b="1" dirty="0">
                <a:solidFill>
                  <a:srgbClr val="FF0000"/>
                </a:solidFill>
                <a:effectLst>
                  <a:outerShdw blurRad="38100" dist="38100" dir="2700000" algn="tl">
                    <a:srgbClr val="000000">
                      <a:alpha val="43137"/>
                    </a:srgbClr>
                  </a:outerShdw>
                </a:effectLst>
              </a:rPr>
              <a:t>2. </a:t>
            </a:r>
            <a:r>
              <a:rPr lang="en-US" sz="3200" b="1" dirty="0">
                <a:effectLst>
                  <a:outerShdw blurRad="38100" dist="38100" dir="2700000" algn="tl">
                    <a:srgbClr val="000000">
                      <a:alpha val="43137"/>
                    </a:srgbClr>
                  </a:outerShdw>
                </a:effectLst>
              </a:rPr>
              <a:t>I hope to ........... on a degree in law next year in the UK.</a:t>
            </a:r>
          </a:p>
          <a:p>
            <a:pPr algn="just"/>
            <a:r>
              <a:rPr lang="en-US" sz="3200" b="1" dirty="0">
                <a:solidFill>
                  <a:srgbClr val="FF0000"/>
                </a:solidFill>
                <a:effectLst>
                  <a:outerShdw blurRad="38100" dist="38100" dir="2700000" algn="tl">
                    <a:srgbClr val="000000">
                      <a:alpha val="43137"/>
                    </a:srgbClr>
                  </a:outerShdw>
                </a:effectLst>
              </a:rPr>
              <a:t>3.</a:t>
            </a:r>
            <a:r>
              <a:rPr lang="en-US" sz="3200" b="1" dirty="0">
                <a:effectLst>
                  <a:outerShdw blurRad="38100" dist="38100" dir="2700000" algn="tl">
                    <a:srgbClr val="000000">
                      <a:alpha val="43137"/>
                    </a:srgbClr>
                  </a:outerShdw>
                </a:effectLst>
              </a:rPr>
              <a:t>There is a lot of competition to get a .................... but without it I won't be able to afford the universities fees.</a:t>
            </a:r>
          </a:p>
          <a:p>
            <a:pPr algn="just"/>
            <a:r>
              <a:rPr lang="en-US" sz="3200" b="1" dirty="0">
                <a:solidFill>
                  <a:srgbClr val="FF0000"/>
                </a:solidFill>
                <a:effectLst>
                  <a:outerShdw blurRad="38100" dist="38100" dir="2700000" algn="tl">
                    <a:srgbClr val="000000">
                      <a:alpha val="43137"/>
                    </a:srgbClr>
                  </a:outerShdw>
                </a:effectLst>
              </a:rPr>
              <a:t>4.</a:t>
            </a:r>
            <a:r>
              <a:rPr lang="en-US" sz="3200" b="1" dirty="0">
                <a:effectLst>
                  <a:outerShdw blurRad="38100" dist="38100" dir="2700000" algn="tl">
                    <a:srgbClr val="000000">
                      <a:alpha val="43137"/>
                    </a:srgbClr>
                  </a:outerShdw>
                </a:effectLst>
              </a:rPr>
              <a:t>One of the keys to successful ................ is knowing where to look for information and how to judge which information is most current and relevant. Knowing the best sources of materials is essential.</a:t>
            </a:r>
          </a:p>
        </p:txBody>
      </p:sp>
    </p:spTree>
    <p:extLst>
      <p:ext uri="{BB962C8B-B14F-4D97-AF65-F5344CB8AC3E}">
        <p14:creationId xmlns:p14="http://schemas.microsoft.com/office/powerpoint/2010/main" val="3787787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0EA156-B807-40C0-B8D8-1D233EA58248}"/>
              </a:ext>
            </a:extLst>
          </p:cNvPr>
          <p:cNvSpPr>
            <a:spLocks noGrp="1"/>
          </p:cNvSpPr>
          <p:nvPr>
            <p:ph type="title"/>
          </p:nvPr>
        </p:nvSpPr>
        <p:spPr>
          <a:xfrm>
            <a:off x="769308" y="606351"/>
            <a:ext cx="10278647" cy="1303867"/>
          </a:xfrm>
        </p:spPr>
        <p:txBody>
          <a:bodyPr>
            <a:normAutofit fontScale="90000"/>
          </a:bodyPr>
          <a:lstStyle/>
          <a:p>
            <a:pPr algn="l"/>
            <a:r>
              <a:rPr lang="en-US" b="1" dirty="0">
                <a:solidFill>
                  <a:schemeClr val="accent4"/>
                </a:solidFill>
                <a:effectLst>
                  <a:outerShdw blurRad="38100" dist="38100" dir="2700000" algn="tl">
                    <a:srgbClr val="000000">
                      <a:alpha val="43137"/>
                    </a:srgbClr>
                  </a:outerShdw>
                </a:effectLst>
              </a:rPr>
              <a:t>Reorder the following Educational Institutions </a:t>
            </a:r>
          </a:p>
        </p:txBody>
      </p:sp>
      <p:sp>
        <p:nvSpPr>
          <p:cNvPr id="4" name="Rectangle 3">
            <a:extLst>
              <a:ext uri="{FF2B5EF4-FFF2-40B4-BE49-F238E27FC236}">
                <a16:creationId xmlns:a16="http://schemas.microsoft.com/office/drawing/2014/main" id="{A4BBF131-5B70-4CD4-AD09-2DB29848F61C}"/>
              </a:ext>
            </a:extLst>
          </p:cNvPr>
          <p:cNvSpPr/>
          <p:nvPr/>
        </p:nvSpPr>
        <p:spPr>
          <a:xfrm>
            <a:off x="957198" y="2285999"/>
            <a:ext cx="3807912" cy="1055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Primary school</a:t>
            </a:r>
          </a:p>
        </p:txBody>
      </p:sp>
      <p:sp>
        <p:nvSpPr>
          <p:cNvPr id="6" name="Rectangle 5">
            <a:extLst>
              <a:ext uri="{FF2B5EF4-FFF2-40B4-BE49-F238E27FC236}">
                <a16:creationId xmlns:a16="http://schemas.microsoft.com/office/drawing/2014/main" id="{D26ADA60-7549-4EA5-AA72-5E0E5CB37435}"/>
              </a:ext>
            </a:extLst>
          </p:cNvPr>
          <p:cNvSpPr/>
          <p:nvPr/>
        </p:nvSpPr>
        <p:spPr>
          <a:xfrm>
            <a:off x="957199" y="4796662"/>
            <a:ext cx="3807912" cy="11062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Post -graduate school </a:t>
            </a:r>
          </a:p>
        </p:txBody>
      </p:sp>
      <p:sp>
        <p:nvSpPr>
          <p:cNvPr id="9" name="Rectangle 8">
            <a:extLst>
              <a:ext uri="{FF2B5EF4-FFF2-40B4-BE49-F238E27FC236}">
                <a16:creationId xmlns:a16="http://schemas.microsoft.com/office/drawing/2014/main" id="{C0E87E28-8152-4FA2-9863-6BE6BDDD5EAE}"/>
              </a:ext>
            </a:extLst>
          </p:cNvPr>
          <p:cNvSpPr/>
          <p:nvPr/>
        </p:nvSpPr>
        <p:spPr>
          <a:xfrm>
            <a:off x="957198" y="3553450"/>
            <a:ext cx="3807912" cy="1055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kindergarten</a:t>
            </a:r>
          </a:p>
        </p:txBody>
      </p:sp>
      <p:sp>
        <p:nvSpPr>
          <p:cNvPr id="10" name="Rectangle 9">
            <a:extLst>
              <a:ext uri="{FF2B5EF4-FFF2-40B4-BE49-F238E27FC236}">
                <a16:creationId xmlns:a16="http://schemas.microsoft.com/office/drawing/2014/main" id="{A5B17779-A157-4EE4-9920-563C53A760EE}"/>
              </a:ext>
            </a:extLst>
          </p:cNvPr>
          <p:cNvSpPr/>
          <p:nvPr/>
        </p:nvSpPr>
        <p:spPr>
          <a:xfrm>
            <a:off x="7122090" y="4961350"/>
            <a:ext cx="3807912" cy="1055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Higher education </a:t>
            </a:r>
          </a:p>
        </p:txBody>
      </p:sp>
      <p:sp>
        <p:nvSpPr>
          <p:cNvPr id="11" name="Rectangle 10">
            <a:extLst>
              <a:ext uri="{FF2B5EF4-FFF2-40B4-BE49-F238E27FC236}">
                <a16:creationId xmlns:a16="http://schemas.microsoft.com/office/drawing/2014/main" id="{2EC94917-3448-460D-A077-717100B8BB70}"/>
              </a:ext>
            </a:extLst>
          </p:cNvPr>
          <p:cNvSpPr/>
          <p:nvPr/>
        </p:nvSpPr>
        <p:spPr>
          <a:xfrm>
            <a:off x="7122090" y="3659120"/>
            <a:ext cx="3807912" cy="1055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Secondary school</a:t>
            </a:r>
          </a:p>
        </p:txBody>
      </p:sp>
      <p:sp>
        <p:nvSpPr>
          <p:cNvPr id="12" name="Rectangle 11">
            <a:extLst>
              <a:ext uri="{FF2B5EF4-FFF2-40B4-BE49-F238E27FC236}">
                <a16:creationId xmlns:a16="http://schemas.microsoft.com/office/drawing/2014/main" id="{8F61DF02-A447-4259-A9BA-A17BF79AF65D}"/>
              </a:ext>
            </a:extLst>
          </p:cNvPr>
          <p:cNvSpPr/>
          <p:nvPr/>
        </p:nvSpPr>
        <p:spPr>
          <a:xfrm>
            <a:off x="7122090" y="2257414"/>
            <a:ext cx="3807912" cy="1055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College </a:t>
            </a:r>
          </a:p>
        </p:txBody>
      </p:sp>
    </p:spTree>
    <p:extLst>
      <p:ext uri="{BB962C8B-B14F-4D97-AF65-F5344CB8AC3E}">
        <p14:creationId xmlns:p14="http://schemas.microsoft.com/office/powerpoint/2010/main" val="2456691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1F547A-3638-40B1-BE29-4FB58233B31A}"/>
              </a:ext>
            </a:extLst>
          </p:cNvPr>
          <p:cNvSpPr/>
          <p:nvPr/>
        </p:nvSpPr>
        <p:spPr>
          <a:xfrm>
            <a:off x="734860" y="1071627"/>
            <a:ext cx="10722280" cy="4524315"/>
          </a:xfrm>
          <a:prstGeom prst="rect">
            <a:avLst/>
          </a:prstGeom>
        </p:spPr>
        <p:txBody>
          <a:bodyPr wrap="square">
            <a:spAutoFit/>
          </a:bodyPr>
          <a:lstStyle/>
          <a:p>
            <a:pPr algn="just"/>
            <a:r>
              <a:rPr lang="en-US" sz="3200" b="1" dirty="0">
                <a:solidFill>
                  <a:srgbClr val="FF0000"/>
                </a:solidFill>
                <a:effectLst>
                  <a:outerShdw blurRad="38100" dist="38100" dir="2700000" algn="tl">
                    <a:srgbClr val="000000">
                      <a:alpha val="43137"/>
                    </a:srgbClr>
                  </a:outerShdw>
                </a:effectLst>
              </a:rPr>
              <a:t>1.</a:t>
            </a:r>
            <a:r>
              <a:rPr lang="en-US" sz="3200" b="1" dirty="0">
                <a:effectLst>
                  <a:outerShdw blurRad="38100" dist="38100" dir="2700000" algn="tl">
                    <a:srgbClr val="000000">
                      <a:alpha val="43137"/>
                    </a:srgbClr>
                  </a:outerShdw>
                </a:effectLst>
              </a:rPr>
              <a:t>People who have </a:t>
            </a:r>
            <a:r>
              <a:rPr lang="en-US" sz="3200" b="1" dirty="0">
                <a:solidFill>
                  <a:srgbClr val="00B0F0"/>
                </a:solidFill>
                <a:effectLst>
                  <a:outerShdw blurRad="38100" dist="38100" dir="2700000" algn="tl">
                    <a:srgbClr val="000000">
                      <a:alpha val="43137"/>
                    </a:srgbClr>
                  </a:outerShdw>
                </a:effectLst>
              </a:rPr>
              <a:t>graduated</a:t>
            </a:r>
            <a:r>
              <a:rPr lang="en-US" sz="3200" b="1" dirty="0">
                <a:effectLst>
                  <a:outerShdw blurRad="38100" dist="38100" dir="2700000" algn="tl">
                    <a:srgbClr val="000000">
                      <a:alpha val="43137"/>
                    </a:srgbClr>
                  </a:outerShdw>
                </a:effectLst>
              </a:rPr>
              <a:t> from university stand a better chance of finding a good job.</a:t>
            </a:r>
          </a:p>
          <a:p>
            <a:pPr algn="just"/>
            <a:r>
              <a:rPr lang="en-US" sz="3200" b="1" dirty="0">
                <a:solidFill>
                  <a:srgbClr val="FF0000"/>
                </a:solidFill>
                <a:effectLst>
                  <a:outerShdw blurRad="38100" dist="38100" dir="2700000" algn="tl">
                    <a:srgbClr val="000000">
                      <a:alpha val="43137"/>
                    </a:srgbClr>
                  </a:outerShdw>
                </a:effectLst>
              </a:rPr>
              <a:t>2. </a:t>
            </a:r>
            <a:r>
              <a:rPr lang="en-US" sz="3200" b="1" dirty="0">
                <a:effectLst>
                  <a:outerShdw blurRad="38100" dist="38100" dir="2700000" algn="tl">
                    <a:srgbClr val="000000">
                      <a:alpha val="43137"/>
                    </a:srgbClr>
                  </a:outerShdw>
                </a:effectLst>
              </a:rPr>
              <a:t>I hope to </a:t>
            </a:r>
            <a:r>
              <a:rPr lang="en-US" sz="3200" b="1" dirty="0">
                <a:solidFill>
                  <a:srgbClr val="00B0F0"/>
                </a:solidFill>
                <a:effectLst>
                  <a:outerShdw blurRad="38100" dist="38100" dir="2700000" algn="tl">
                    <a:srgbClr val="000000">
                      <a:alpha val="43137"/>
                    </a:srgbClr>
                  </a:outerShdw>
                </a:effectLst>
              </a:rPr>
              <a:t>enroll</a:t>
            </a:r>
            <a:r>
              <a:rPr lang="en-US" sz="3200" b="1" dirty="0">
                <a:effectLst>
                  <a:outerShdw blurRad="38100" dist="38100" dir="2700000" algn="tl">
                    <a:srgbClr val="000000">
                      <a:alpha val="43137"/>
                    </a:srgbClr>
                  </a:outerShdw>
                </a:effectLst>
              </a:rPr>
              <a:t> on a degree in law next year in the UK.</a:t>
            </a:r>
          </a:p>
          <a:p>
            <a:pPr algn="just"/>
            <a:r>
              <a:rPr lang="en-US" sz="3200" b="1" dirty="0">
                <a:solidFill>
                  <a:srgbClr val="FF0000"/>
                </a:solidFill>
                <a:effectLst>
                  <a:outerShdw blurRad="38100" dist="38100" dir="2700000" algn="tl">
                    <a:srgbClr val="000000">
                      <a:alpha val="43137"/>
                    </a:srgbClr>
                  </a:outerShdw>
                </a:effectLst>
              </a:rPr>
              <a:t>3.</a:t>
            </a:r>
            <a:r>
              <a:rPr lang="en-US" sz="3200" b="1" dirty="0">
                <a:effectLst>
                  <a:outerShdw blurRad="38100" dist="38100" dir="2700000" algn="tl">
                    <a:srgbClr val="000000">
                      <a:alpha val="43137"/>
                    </a:srgbClr>
                  </a:outerShdw>
                </a:effectLst>
              </a:rPr>
              <a:t>There is a lot of competition to get a </a:t>
            </a:r>
            <a:r>
              <a:rPr lang="en-US" sz="3200" b="1" dirty="0">
                <a:solidFill>
                  <a:srgbClr val="00B0F0"/>
                </a:solidFill>
                <a:effectLst>
                  <a:outerShdw blurRad="38100" dist="38100" dir="2700000" algn="tl">
                    <a:srgbClr val="000000">
                      <a:alpha val="43137"/>
                    </a:srgbClr>
                  </a:outerShdw>
                </a:effectLst>
              </a:rPr>
              <a:t>scholarship</a:t>
            </a:r>
            <a:r>
              <a:rPr lang="en-US" sz="3200" b="1" dirty="0">
                <a:effectLst>
                  <a:outerShdw blurRad="38100" dist="38100" dir="2700000" algn="tl">
                    <a:srgbClr val="000000">
                      <a:alpha val="43137"/>
                    </a:srgbClr>
                  </a:outerShdw>
                </a:effectLst>
              </a:rPr>
              <a:t> but without it I won't be able to afford the universities fees.</a:t>
            </a:r>
          </a:p>
          <a:p>
            <a:pPr algn="just"/>
            <a:r>
              <a:rPr lang="en-US" sz="3200" b="1" dirty="0">
                <a:solidFill>
                  <a:srgbClr val="FF0000"/>
                </a:solidFill>
                <a:effectLst>
                  <a:outerShdw blurRad="38100" dist="38100" dir="2700000" algn="tl">
                    <a:srgbClr val="000000">
                      <a:alpha val="43137"/>
                    </a:srgbClr>
                  </a:outerShdw>
                </a:effectLst>
              </a:rPr>
              <a:t>4.</a:t>
            </a:r>
            <a:r>
              <a:rPr lang="en-US" sz="3200" b="1" dirty="0">
                <a:effectLst>
                  <a:outerShdw blurRad="38100" dist="38100" dir="2700000" algn="tl">
                    <a:srgbClr val="000000">
                      <a:alpha val="43137"/>
                    </a:srgbClr>
                  </a:outerShdw>
                </a:effectLst>
              </a:rPr>
              <a:t>One of the keys to successful</a:t>
            </a:r>
            <a:r>
              <a:rPr lang="en-US" sz="3200" b="1" dirty="0">
                <a:solidFill>
                  <a:srgbClr val="00B0F0"/>
                </a:solidFill>
                <a:effectLst>
                  <a:outerShdw blurRad="38100" dist="38100" dir="2700000" algn="tl">
                    <a:srgbClr val="000000">
                      <a:alpha val="43137"/>
                    </a:srgbClr>
                  </a:outerShdw>
                </a:effectLst>
              </a:rPr>
              <a:t> research  </a:t>
            </a:r>
            <a:r>
              <a:rPr lang="en-US" sz="3200" b="1" dirty="0">
                <a:effectLst>
                  <a:outerShdw blurRad="38100" dist="38100" dir="2700000" algn="tl">
                    <a:srgbClr val="000000">
                      <a:alpha val="43137"/>
                    </a:srgbClr>
                  </a:outerShdw>
                </a:effectLst>
              </a:rPr>
              <a:t>is knowing where to look for information and how to judge which information is most current and relevant. Knowing the best sources of materials is essential.</a:t>
            </a:r>
          </a:p>
        </p:txBody>
      </p:sp>
      <p:sp>
        <p:nvSpPr>
          <p:cNvPr id="3" name="Rectangle 2">
            <a:extLst>
              <a:ext uri="{FF2B5EF4-FFF2-40B4-BE49-F238E27FC236}">
                <a16:creationId xmlns:a16="http://schemas.microsoft.com/office/drawing/2014/main" id="{6C38BB49-11C9-4F39-93EF-489C75D3A21B}"/>
              </a:ext>
            </a:extLst>
          </p:cNvPr>
          <p:cNvSpPr/>
          <p:nvPr/>
        </p:nvSpPr>
        <p:spPr>
          <a:xfrm>
            <a:off x="185565" y="129092"/>
            <a:ext cx="2118007" cy="58477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a:solidFill>
                  <a:schemeClr val="accent5"/>
                </a:solidFill>
                <a:effectLst>
                  <a:outerShdw blurRad="38100" dist="38100" dir="2700000" algn="tl">
                    <a:srgbClr val="000000">
                      <a:alpha val="43137"/>
                    </a:srgbClr>
                  </a:outerShdw>
                </a:effectLst>
              </a:rPr>
              <a:t>Answers </a:t>
            </a:r>
          </a:p>
        </p:txBody>
      </p:sp>
    </p:spTree>
    <p:extLst>
      <p:ext uri="{BB962C8B-B14F-4D97-AF65-F5344CB8AC3E}">
        <p14:creationId xmlns:p14="http://schemas.microsoft.com/office/powerpoint/2010/main" val="9044265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A7A477-560F-4050-8656-B1016226655F}"/>
              </a:ext>
            </a:extLst>
          </p:cNvPr>
          <p:cNvSpPr>
            <a:spLocks noGrp="1"/>
          </p:cNvSpPr>
          <p:nvPr>
            <p:ph type="ctrTitle"/>
          </p:nvPr>
        </p:nvSpPr>
        <p:spPr>
          <a:xfrm>
            <a:off x="2692398" y="2671233"/>
            <a:ext cx="6815669" cy="1515533"/>
          </a:xfrm>
        </p:spPr>
        <p:txBody>
          <a:bodyPr/>
          <a:lstStyle/>
          <a:p>
            <a:r>
              <a:rPr lang="en-US" b="1" dirty="0">
                <a:solidFill>
                  <a:schemeClr val="accent1">
                    <a:lumMod val="75000"/>
                  </a:schemeClr>
                </a:solidFill>
              </a:rPr>
              <a:t>University Vocabulary</a:t>
            </a:r>
            <a:br>
              <a:rPr lang="fr-FR" dirty="0">
                <a:solidFill>
                  <a:schemeClr val="accent1">
                    <a:lumMod val="75000"/>
                  </a:schemeClr>
                </a:solidFill>
              </a:rPr>
            </a:br>
            <a:endParaRPr lang="en-US" dirty="0"/>
          </a:p>
        </p:txBody>
      </p:sp>
      <p:sp>
        <p:nvSpPr>
          <p:cNvPr id="3" name="Sous-titre 2">
            <a:extLst>
              <a:ext uri="{FF2B5EF4-FFF2-40B4-BE49-F238E27FC236}">
                <a16:creationId xmlns:a16="http://schemas.microsoft.com/office/drawing/2014/main" id="{25ABAD77-D759-4DDA-B37F-925F83322E32}"/>
              </a:ext>
            </a:extLst>
          </p:cNvPr>
          <p:cNvSpPr>
            <a:spLocks noGrp="1"/>
          </p:cNvSpPr>
          <p:nvPr>
            <p:ph type="subTitle" idx="1"/>
          </p:nvPr>
        </p:nvSpPr>
        <p:spPr>
          <a:xfrm>
            <a:off x="2692398" y="3958222"/>
            <a:ext cx="6815669" cy="1320802"/>
          </a:xfrm>
        </p:spPr>
        <p:txBody>
          <a:bodyPr>
            <a:normAutofit/>
          </a:bodyPr>
          <a:lstStyle/>
          <a:p>
            <a:r>
              <a:rPr lang="en-US" sz="2800" b="1" dirty="0">
                <a:solidFill>
                  <a:srgbClr val="C00000"/>
                </a:solidFill>
                <a:effectLst>
                  <a:outerShdw blurRad="38100" dist="38100" dir="2700000" algn="tl">
                    <a:srgbClr val="000000">
                      <a:alpha val="43137"/>
                    </a:srgbClr>
                  </a:outerShdw>
                </a:effectLst>
              </a:rPr>
              <a:t>Other Useful Vocabulary for Education</a:t>
            </a:r>
          </a:p>
          <a:p>
            <a:r>
              <a:rPr lang="en-US" sz="2800" b="1" dirty="0">
                <a:solidFill>
                  <a:srgbClr val="C00000"/>
                </a:solidFill>
                <a:effectLst>
                  <a:outerShdw blurRad="38100" dist="38100" dir="2700000" algn="tl">
                    <a:srgbClr val="000000">
                      <a:alpha val="43137"/>
                    </a:srgbClr>
                  </a:outerShdw>
                </a:effectLst>
              </a:rPr>
              <a:t>Matching task </a:t>
            </a:r>
          </a:p>
        </p:txBody>
      </p:sp>
    </p:spTree>
    <p:extLst>
      <p:ext uri="{BB962C8B-B14F-4D97-AF65-F5344CB8AC3E}">
        <p14:creationId xmlns:p14="http://schemas.microsoft.com/office/powerpoint/2010/main" val="40227358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305511-8B79-4B95-A01E-80F385BF24DC}"/>
              </a:ext>
            </a:extLst>
          </p:cNvPr>
          <p:cNvSpPr/>
          <p:nvPr/>
        </p:nvSpPr>
        <p:spPr>
          <a:xfrm>
            <a:off x="619910" y="644488"/>
            <a:ext cx="1587461" cy="461665"/>
          </a:xfrm>
          <a:prstGeom prst="rect">
            <a:avLst/>
          </a:prstGeom>
        </p:spPr>
        <p:txBody>
          <a:bodyPr wrap="square">
            <a:spAutoFit/>
          </a:bodyPr>
          <a:lstStyle/>
          <a:p>
            <a:r>
              <a:rPr lang="en-US" sz="2400" b="1" dirty="0">
                <a:effectLst>
                  <a:outerShdw blurRad="38100" dist="38100" dir="2700000" algn="tl">
                    <a:srgbClr val="000000">
                      <a:alpha val="43137"/>
                    </a:srgbClr>
                  </a:outerShdw>
                </a:effectLst>
              </a:rPr>
              <a:t>Literate </a:t>
            </a:r>
          </a:p>
        </p:txBody>
      </p:sp>
      <p:sp>
        <p:nvSpPr>
          <p:cNvPr id="3" name="Rectangle 2">
            <a:extLst>
              <a:ext uri="{FF2B5EF4-FFF2-40B4-BE49-F238E27FC236}">
                <a16:creationId xmlns:a16="http://schemas.microsoft.com/office/drawing/2014/main" id="{A62AD158-AB2F-42E8-93D0-B1BA0F3D62DA}"/>
              </a:ext>
            </a:extLst>
          </p:cNvPr>
          <p:cNvSpPr/>
          <p:nvPr/>
        </p:nvSpPr>
        <p:spPr>
          <a:xfrm>
            <a:off x="508985" y="1180114"/>
            <a:ext cx="1441420" cy="461665"/>
          </a:xfrm>
          <a:prstGeom prst="rect">
            <a:avLst/>
          </a:prstGeom>
        </p:spPr>
        <p:txBody>
          <a:bodyPr wrap="none">
            <a:spAutoFit/>
          </a:bodyPr>
          <a:lstStyle/>
          <a:p>
            <a:r>
              <a:rPr lang="en-US" sz="2400" b="1" dirty="0">
                <a:effectLst>
                  <a:outerShdw blurRad="38100" dist="38100" dir="2700000" algn="tl">
                    <a:srgbClr val="000000">
                      <a:alpha val="43137"/>
                    </a:srgbClr>
                  </a:outerShdw>
                </a:effectLst>
              </a:rPr>
              <a:t>Illiterate  </a:t>
            </a:r>
          </a:p>
        </p:txBody>
      </p:sp>
      <p:sp>
        <p:nvSpPr>
          <p:cNvPr id="4" name="Rectangle 3">
            <a:extLst>
              <a:ext uri="{FF2B5EF4-FFF2-40B4-BE49-F238E27FC236}">
                <a16:creationId xmlns:a16="http://schemas.microsoft.com/office/drawing/2014/main" id="{7884B146-4538-455B-A02D-2194DDC60ED2}"/>
              </a:ext>
            </a:extLst>
          </p:cNvPr>
          <p:cNvSpPr/>
          <p:nvPr/>
        </p:nvSpPr>
        <p:spPr>
          <a:xfrm>
            <a:off x="508985" y="1978209"/>
            <a:ext cx="2463944" cy="461665"/>
          </a:xfrm>
          <a:prstGeom prst="rect">
            <a:avLst/>
          </a:prstGeom>
        </p:spPr>
        <p:txBody>
          <a:bodyPr wrap="none">
            <a:spAutoFit/>
          </a:bodyPr>
          <a:lstStyle/>
          <a:p>
            <a:r>
              <a:rPr lang="en-US" sz="2400" b="1" dirty="0">
                <a:effectLst>
                  <a:outerShdw blurRad="38100" dist="38100" dir="2700000" algn="tl">
                    <a:srgbClr val="000000">
                      <a:alpha val="43137"/>
                    </a:srgbClr>
                  </a:outerShdw>
                </a:effectLst>
              </a:rPr>
              <a:t>The literacy rate </a:t>
            </a:r>
          </a:p>
        </p:txBody>
      </p:sp>
      <p:sp>
        <p:nvSpPr>
          <p:cNvPr id="5" name="Rectangle 4">
            <a:extLst>
              <a:ext uri="{FF2B5EF4-FFF2-40B4-BE49-F238E27FC236}">
                <a16:creationId xmlns:a16="http://schemas.microsoft.com/office/drawing/2014/main" id="{F94A5F19-461F-42DF-B542-2F6A9FB911C6}"/>
              </a:ext>
            </a:extLst>
          </p:cNvPr>
          <p:cNvSpPr/>
          <p:nvPr/>
        </p:nvSpPr>
        <p:spPr>
          <a:xfrm>
            <a:off x="763015" y="2884370"/>
            <a:ext cx="3729419" cy="461665"/>
          </a:xfrm>
          <a:prstGeom prst="rect">
            <a:avLst/>
          </a:prstGeom>
        </p:spPr>
        <p:txBody>
          <a:bodyPr wrap="none">
            <a:spAutoFit/>
          </a:bodyPr>
          <a:lstStyle/>
          <a:p>
            <a:r>
              <a:rPr lang="en-US" sz="2400" b="1" dirty="0">
                <a:effectLst>
                  <a:outerShdw blurRad="38100" dist="38100" dir="2700000" algn="tl">
                    <a:srgbClr val="000000">
                      <a:alpha val="43137"/>
                    </a:srgbClr>
                  </a:outerShdw>
                </a:effectLst>
              </a:rPr>
              <a:t>Comprehensive education </a:t>
            </a:r>
          </a:p>
        </p:txBody>
      </p:sp>
      <p:sp>
        <p:nvSpPr>
          <p:cNvPr id="6" name="Rectangle 5">
            <a:extLst>
              <a:ext uri="{FF2B5EF4-FFF2-40B4-BE49-F238E27FC236}">
                <a16:creationId xmlns:a16="http://schemas.microsoft.com/office/drawing/2014/main" id="{D2749154-7670-4100-84C7-E0F064D7A897}"/>
              </a:ext>
            </a:extLst>
          </p:cNvPr>
          <p:cNvSpPr/>
          <p:nvPr/>
        </p:nvSpPr>
        <p:spPr>
          <a:xfrm>
            <a:off x="763015" y="5382285"/>
            <a:ext cx="1709571" cy="461665"/>
          </a:xfrm>
          <a:prstGeom prst="rect">
            <a:avLst/>
          </a:prstGeom>
        </p:spPr>
        <p:txBody>
          <a:bodyPr wrap="none">
            <a:spAutoFit/>
          </a:bodyPr>
          <a:lstStyle/>
          <a:p>
            <a:r>
              <a:rPr lang="en-US" sz="2400" b="1" dirty="0">
                <a:effectLst>
                  <a:outerShdw blurRad="38100" dist="38100" dir="2700000" algn="tl">
                    <a:srgbClr val="000000">
                      <a:alpha val="43137"/>
                    </a:srgbClr>
                  </a:outerShdw>
                </a:effectLst>
              </a:rPr>
              <a:t>Scholarship</a:t>
            </a:r>
          </a:p>
        </p:txBody>
      </p:sp>
      <p:sp>
        <p:nvSpPr>
          <p:cNvPr id="7" name="Rectangle 6">
            <a:extLst>
              <a:ext uri="{FF2B5EF4-FFF2-40B4-BE49-F238E27FC236}">
                <a16:creationId xmlns:a16="http://schemas.microsoft.com/office/drawing/2014/main" id="{C45F8562-8A3C-4F32-BCE1-1E6E807C15EA}"/>
              </a:ext>
            </a:extLst>
          </p:cNvPr>
          <p:cNvSpPr/>
          <p:nvPr/>
        </p:nvSpPr>
        <p:spPr>
          <a:xfrm>
            <a:off x="818574" y="4014459"/>
            <a:ext cx="1899879" cy="461665"/>
          </a:xfrm>
          <a:prstGeom prst="rect">
            <a:avLst/>
          </a:prstGeom>
        </p:spPr>
        <p:txBody>
          <a:bodyPr wrap="none">
            <a:spAutoFit/>
          </a:bodyPr>
          <a:lstStyle/>
          <a:p>
            <a:r>
              <a:rPr lang="en-US" sz="2400" b="1" dirty="0">
                <a:effectLst>
                  <a:outerShdw blurRad="38100" dist="38100" dir="2700000" algn="tl">
                    <a:srgbClr val="000000">
                      <a:alpha val="43137"/>
                    </a:srgbClr>
                  </a:outerShdw>
                </a:effectLst>
              </a:rPr>
              <a:t>Student loan </a:t>
            </a:r>
          </a:p>
        </p:txBody>
      </p:sp>
      <p:sp>
        <p:nvSpPr>
          <p:cNvPr id="12" name="Rectangle 11">
            <a:extLst>
              <a:ext uri="{FF2B5EF4-FFF2-40B4-BE49-F238E27FC236}">
                <a16:creationId xmlns:a16="http://schemas.microsoft.com/office/drawing/2014/main" id="{610E7ADA-7793-4A01-AB47-4647DC9194DB}"/>
              </a:ext>
            </a:extLst>
          </p:cNvPr>
          <p:cNvSpPr/>
          <p:nvPr/>
        </p:nvSpPr>
        <p:spPr>
          <a:xfrm>
            <a:off x="4518933" y="2884370"/>
            <a:ext cx="3154133" cy="461665"/>
          </a:xfrm>
          <a:prstGeom prst="rect">
            <a:avLst/>
          </a:prstGeom>
        </p:spPr>
        <p:txBody>
          <a:bodyPr wrap="none">
            <a:spAutoFit/>
          </a:bodyPr>
          <a:lstStyle/>
          <a:p>
            <a:r>
              <a:rPr lang="en-US" sz="2400" b="1" dirty="0">
                <a:solidFill>
                  <a:srgbClr val="7030A0"/>
                </a:solidFill>
                <a:effectLst>
                  <a:outerShdw blurRad="38100" dist="38100" dir="2700000" algn="tl">
                    <a:srgbClr val="000000">
                      <a:alpha val="43137"/>
                    </a:srgbClr>
                  </a:outerShdw>
                </a:effectLst>
              </a:rPr>
              <a:t>To be able to read and </a:t>
            </a:r>
          </a:p>
        </p:txBody>
      </p:sp>
      <p:sp>
        <p:nvSpPr>
          <p:cNvPr id="13" name="Rectangle 12">
            <a:extLst>
              <a:ext uri="{FF2B5EF4-FFF2-40B4-BE49-F238E27FC236}">
                <a16:creationId xmlns:a16="http://schemas.microsoft.com/office/drawing/2014/main" id="{9818E2DF-B4A9-4C0D-B69D-143F0AE2992B}"/>
              </a:ext>
            </a:extLst>
          </p:cNvPr>
          <p:cNvSpPr/>
          <p:nvPr/>
        </p:nvSpPr>
        <p:spPr>
          <a:xfrm>
            <a:off x="3737883" y="596539"/>
            <a:ext cx="3397469" cy="461665"/>
          </a:xfrm>
          <a:prstGeom prst="rect">
            <a:avLst/>
          </a:prstGeom>
        </p:spPr>
        <p:txBody>
          <a:bodyPr wrap="none">
            <a:spAutoFit/>
          </a:bodyPr>
          <a:lstStyle/>
          <a:p>
            <a:r>
              <a:rPr lang="en-US" sz="2400" b="1" dirty="0">
                <a:solidFill>
                  <a:srgbClr val="7030A0"/>
                </a:solidFill>
                <a:effectLst>
                  <a:outerShdw blurRad="38100" dist="38100" dir="2700000" algn="tl">
                    <a:srgbClr val="000000">
                      <a:alpha val="43137"/>
                    </a:srgbClr>
                  </a:outerShdw>
                </a:effectLst>
              </a:rPr>
              <a:t>Unable to read and write</a:t>
            </a:r>
          </a:p>
        </p:txBody>
      </p:sp>
      <p:sp>
        <p:nvSpPr>
          <p:cNvPr id="14" name="Rectangle 13">
            <a:extLst>
              <a:ext uri="{FF2B5EF4-FFF2-40B4-BE49-F238E27FC236}">
                <a16:creationId xmlns:a16="http://schemas.microsoft.com/office/drawing/2014/main" id="{F33DA6A0-1BDB-445C-A563-FBF5895F783C}"/>
              </a:ext>
            </a:extLst>
          </p:cNvPr>
          <p:cNvSpPr/>
          <p:nvPr/>
        </p:nvSpPr>
        <p:spPr>
          <a:xfrm>
            <a:off x="3744155" y="1062745"/>
            <a:ext cx="8302721" cy="830997"/>
          </a:xfrm>
          <a:prstGeom prst="rect">
            <a:avLst/>
          </a:prstGeom>
        </p:spPr>
        <p:txBody>
          <a:bodyPr wrap="square">
            <a:spAutoFit/>
          </a:bodyPr>
          <a:lstStyle/>
          <a:p>
            <a:r>
              <a:rPr lang="en-US" sz="2400" b="1" dirty="0">
                <a:solidFill>
                  <a:srgbClr val="7030A0"/>
                </a:solidFill>
                <a:effectLst>
                  <a:outerShdw blurRad="38100" dist="38100" dir="2700000" algn="tl">
                    <a:srgbClr val="000000">
                      <a:alpha val="43137"/>
                    </a:srgbClr>
                  </a:outerShdw>
                </a:effectLst>
              </a:rPr>
              <a:t>The percentage of people in a country or region able to read and write</a:t>
            </a:r>
          </a:p>
        </p:txBody>
      </p:sp>
      <p:sp>
        <p:nvSpPr>
          <p:cNvPr id="15" name="Rectangle 14">
            <a:extLst>
              <a:ext uri="{FF2B5EF4-FFF2-40B4-BE49-F238E27FC236}">
                <a16:creationId xmlns:a16="http://schemas.microsoft.com/office/drawing/2014/main" id="{AF972CBE-FA7C-4D3E-8EF5-D338121DBA79}"/>
              </a:ext>
            </a:extLst>
          </p:cNvPr>
          <p:cNvSpPr/>
          <p:nvPr/>
        </p:nvSpPr>
        <p:spPr>
          <a:xfrm>
            <a:off x="3889278" y="1891596"/>
            <a:ext cx="8302722" cy="461665"/>
          </a:xfrm>
          <a:prstGeom prst="rect">
            <a:avLst/>
          </a:prstGeom>
        </p:spPr>
        <p:txBody>
          <a:bodyPr wrap="none">
            <a:spAutoFit/>
          </a:bodyPr>
          <a:lstStyle/>
          <a:p>
            <a:r>
              <a:rPr lang="en-US" sz="2400" b="1" dirty="0">
                <a:solidFill>
                  <a:srgbClr val="7030A0"/>
                </a:solidFill>
                <a:effectLst>
                  <a:outerShdw blurRad="38100" dist="38100" dir="2700000" algn="tl">
                    <a:srgbClr val="000000">
                      <a:alpha val="43137"/>
                    </a:srgbClr>
                  </a:outerShdw>
                </a:effectLst>
              </a:rPr>
              <a:t>A well-rounded ,bread education covering a variety of subjects </a:t>
            </a:r>
          </a:p>
        </p:txBody>
      </p:sp>
      <p:sp>
        <p:nvSpPr>
          <p:cNvPr id="16" name="Rectangle 15">
            <a:extLst>
              <a:ext uri="{FF2B5EF4-FFF2-40B4-BE49-F238E27FC236}">
                <a16:creationId xmlns:a16="http://schemas.microsoft.com/office/drawing/2014/main" id="{808C56C8-0896-4FCD-8565-34D26A4A187C}"/>
              </a:ext>
            </a:extLst>
          </p:cNvPr>
          <p:cNvSpPr/>
          <p:nvPr/>
        </p:nvSpPr>
        <p:spPr>
          <a:xfrm>
            <a:off x="3303709" y="4029661"/>
            <a:ext cx="8743167" cy="461665"/>
          </a:xfrm>
          <a:prstGeom prst="rect">
            <a:avLst/>
          </a:prstGeom>
        </p:spPr>
        <p:txBody>
          <a:bodyPr wrap="square">
            <a:spAutoFit/>
          </a:bodyPr>
          <a:lstStyle/>
          <a:p>
            <a:r>
              <a:rPr lang="en-US" sz="2400" b="1" dirty="0">
                <a:solidFill>
                  <a:srgbClr val="7030A0"/>
                </a:solidFill>
                <a:effectLst>
                  <a:outerShdw blurRad="38100" dist="38100" dir="2700000" algn="tl">
                    <a:srgbClr val="000000">
                      <a:alpha val="43137"/>
                    </a:srgbClr>
                  </a:outerShdw>
                </a:effectLst>
              </a:rPr>
              <a:t>An award of either free or supported education for high achievers</a:t>
            </a:r>
          </a:p>
        </p:txBody>
      </p:sp>
      <p:sp>
        <p:nvSpPr>
          <p:cNvPr id="17" name="Rectangle 16">
            <a:extLst>
              <a:ext uri="{FF2B5EF4-FFF2-40B4-BE49-F238E27FC236}">
                <a16:creationId xmlns:a16="http://schemas.microsoft.com/office/drawing/2014/main" id="{8BEE8A85-F40B-442A-AADC-5D8DF8BEA217}"/>
              </a:ext>
            </a:extLst>
          </p:cNvPr>
          <p:cNvSpPr/>
          <p:nvPr/>
        </p:nvSpPr>
        <p:spPr>
          <a:xfrm>
            <a:off x="3310102" y="4911366"/>
            <a:ext cx="8118883" cy="1200329"/>
          </a:xfrm>
          <a:prstGeom prst="rect">
            <a:avLst/>
          </a:prstGeom>
        </p:spPr>
        <p:txBody>
          <a:bodyPr wrap="square">
            <a:spAutoFit/>
          </a:bodyPr>
          <a:lstStyle/>
          <a:p>
            <a:r>
              <a:rPr lang="en-US" sz="2400" b="1" dirty="0">
                <a:solidFill>
                  <a:srgbClr val="7030A0"/>
                </a:solidFill>
                <a:effectLst>
                  <a:outerShdw blurRad="38100" dist="38100" dir="2700000" algn="tl">
                    <a:srgbClr val="000000">
                      <a:alpha val="43137"/>
                    </a:srgbClr>
                  </a:outerShdw>
                </a:effectLst>
              </a:rPr>
              <a:t>Money taken by a student to pay for their education which they must pay back after</a:t>
            </a:r>
          </a:p>
          <a:p>
            <a:r>
              <a:rPr lang="en-US" sz="2400" b="1" dirty="0">
                <a:solidFill>
                  <a:srgbClr val="7030A0"/>
                </a:solidFill>
                <a:effectLst>
                  <a:outerShdw blurRad="38100" dist="38100" dir="2700000" algn="tl">
                    <a:srgbClr val="000000">
                      <a:alpha val="43137"/>
                    </a:srgbClr>
                  </a:outerShdw>
                </a:effectLst>
              </a:rPr>
              <a:t>graduating</a:t>
            </a:r>
          </a:p>
        </p:txBody>
      </p:sp>
    </p:spTree>
    <p:extLst>
      <p:ext uri="{BB962C8B-B14F-4D97-AF65-F5344CB8AC3E}">
        <p14:creationId xmlns:p14="http://schemas.microsoft.com/office/powerpoint/2010/main" val="24052816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305511-8B79-4B95-A01E-80F385BF24DC}"/>
              </a:ext>
            </a:extLst>
          </p:cNvPr>
          <p:cNvSpPr/>
          <p:nvPr/>
        </p:nvSpPr>
        <p:spPr>
          <a:xfrm>
            <a:off x="619910" y="644488"/>
            <a:ext cx="1587461" cy="461665"/>
          </a:xfrm>
          <a:prstGeom prst="rect">
            <a:avLst/>
          </a:prstGeom>
        </p:spPr>
        <p:txBody>
          <a:bodyPr wrap="square">
            <a:spAutoFit/>
          </a:bodyPr>
          <a:lstStyle/>
          <a:p>
            <a:r>
              <a:rPr lang="en-US" sz="2400" b="1" dirty="0">
                <a:effectLst>
                  <a:outerShdw blurRad="38100" dist="38100" dir="2700000" algn="tl">
                    <a:srgbClr val="000000">
                      <a:alpha val="43137"/>
                    </a:srgbClr>
                  </a:outerShdw>
                </a:effectLst>
              </a:rPr>
              <a:t>Literate </a:t>
            </a:r>
          </a:p>
        </p:txBody>
      </p:sp>
      <p:sp>
        <p:nvSpPr>
          <p:cNvPr id="3" name="Rectangle 2">
            <a:extLst>
              <a:ext uri="{FF2B5EF4-FFF2-40B4-BE49-F238E27FC236}">
                <a16:creationId xmlns:a16="http://schemas.microsoft.com/office/drawing/2014/main" id="{A62AD158-AB2F-42E8-93D0-B1BA0F3D62DA}"/>
              </a:ext>
            </a:extLst>
          </p:cNvPr>
          <p:cNvSpPr/>
          <p:nvPr/>
        </p:nvSpPr>
        <p:spPr>
          <a:xfrm>
            <a:off x="508985" y="1180114"/>
            <a:ext cx="1441420" cy="461665"/>
          </a:xfrm>
          <a:prstGeom prst="rect">
            <a:avLst/>
          </a:prstGeom>
        </p:spPr>
        <p:txBody>
          <a:bodyPr wrap="none">
            <a:spAutoFit/>
          </a:bodyPr>
          <a:lstStyle/>
          <a:p>
            <a:r>
              <a:rPr lang="en-US" sz="2400" b="1" dirty="0">
                <a:effectLst>
                  <a:outerShdw blurRad="38100" dist="38100" dir="2700000" algn="tl">
                    <a:srgbClr val="000000">
                      <a:alpha val="43137"/>
                    </a:srgbClr>
                  </a:outerShdw>
                </a:effectLst>
              </a:rPr>
              <a:t>Illiterate  </a:t>
            </a:r>
          </a:p>
        </p:txBody>
      </p:sp>
      <p:sp>
        <p:nvSpPr>
          <p:cNvPr id="4" name="Rectangle 3">
            <a:extLst>
              <a:ext uri="{FF2B5EF4-FFF2-40B4-BE49-F238E27FC236}">
                <a16:creationId xmlns:a16="http://schemas.microsoft.com/office/drawing/2014/main" id="{7884B146-4538-455B-A02D-2194DDC60ED2}"/>
              </a:ext>
            </a:extLst>
          </p:cNvPr>
          <p:cNvSpPr/>
          <p:nvPr/>
        </p:nvSpPr>
        <p:spPr>
          <a:xfrm>
            <a:off x="634228" y="1965235"/>
            <a:ext cx="2463944" cy="461665"/>
          </a:xfrm>
          <a:prstGeom prst="rect">
            <a:avLst/>
          </a:prstGeom>
        </p:spPr>
        <p:txBody>
          <a:bodyPr wrap="none">
            <a:spAutoFit/>
          </a:bodyPr>
          <a:lstStyle/>
          <a:p>
            <a:r>
              <a:rPr lang="en-US" sz="2400" b="1" dirty="0">
                <a:effectLst>
                  <a:outerShdw blurRad="38100" dist="38100" dir="2700000" algn="tl">
                    <a:srgbClr val="000000">
                      <a:alpha val="43137"/>
                    </a:srgbClr>
                  </a:outerShdw>
                </a:effectLst>
              </a:rPr>
              <a:t>The literacy rate </a:t>
            </a:r>
          </a:p>
        </p:txBody>
      </p:sp>
      <p:sp>
        <p:nvSpPr>
          <p:cNvPr id="5" name="Rectangle 4">
            <a:extLst>
              <a:ext uri="{FF2B5EF4-FFF2-40B4-BE49-F238E27FC236}">
                <a16:creationId xmlns:a16="http://schemas.microsoft.com/office/drawing/2014/main" id="{F94A5F19-461F-42DF-B542-2F6A9FB911C6}"/>
              </a:ext>
            </a:extLst>
          </p:cNvPr>
          <p:cNvSpPr/>
          <p:nvPr/>
        </p:nvSpPr>
        <p:spPr>
          <a:xfrm>
            <a:off x="620662" y="2884370"/>
            <a:ext cx="3729419" cy="461665"/>
          </a:xfrm>
          <a:prstGeom prst="rect">
            <a:avLst/>
          </a:prstGeom>
        </p:spPr>
        <p:txBody>
          <a:bodyPr wrap="none">
            <a:spAutoFit/>
          </a:bodyPr>
          <a:lstStyle/>
          <a:p>
            <a:r>
              <a:rPr lang="en-US" sz="2400" b="1" dirty="0">
                <a:effectLst>
                  <a:outerShdw blurRad="38100" dist="38100" dir="2700000" algn="tl">
                    <a:srgbClr val="000000">
                      <a:alpha val="43137"/>
                    </a:srgbClr>
                  </a:outerShdw>
                </a:effectLst>
              </a:rPr>
              <a:t>Comprehensive education </a:t>
            </a:r>
          </a:p>
        </p:txBody>
      </p:sp>
      <p:sp>
        <p:nvSpPr>
          <p:cNvPr id="6" name="Rectangle 5">
            <a:extLst>
              <a:ext uri="{FF2B5EF4-FFF2-40B4-BE49-F238E27FC236}">
                <a16:creationId xmlns:a16="http://schemas.microsoft.com/office/drawing/2014/main" id="{D2749154-7670-4100-84C7-E0F064D7A897}"/>
              </a:ext>
            </a:extLst>
          </p:cNvPr>
          <p:cNvSpPr/>
          <p:nvPr/>
        </p:nvSpPr>
        <p:spPr>
          <a:xfrm>
            <a:off x="763015" y="5382285"/>
            <a:ext cx="1709571" cy="461665"/>
          </a:xfrm>
          <a:prstGeom prst="rect">
            <a:avLst/>
          </a:prstGeom>
        </p:spPr>
        <p:txBody>
          <a:bodyPr wrap="none">
            <a:spAutoFit/>
          </a:bodyPr>
          <a:lstStyle/>
          <a:p>
            <a:r>
              <a:rPr lang="en-US" sz="2400" b="1" dirty="0">
                <a:effectLst>
                  <a:outerShdw blurRad="38100" dist="38100" dir="2700000" algn="tl">
                    <a:srgbClr val="000000">
                      <a:alpha val="43137"/>
                    </a:srgbClr>
                  </a:outerShdw>
                </a:effectLst>
              </a:rPr>
              <a:t>Scholarship</a:t>
            </a:r>
          </a:p>
        </p:txBody>
      </p:sp>
      <p:sp>
        <p:nvSpPr>
          <p:cNvPr id="7" name="Rectangle 6">
            <a:extLst>
              <a:ext uri="{FF2B5EF4-FFF2-40B4-BE49-F238E27FC236}">
                <a16:creationId xmlns:a16="http://schemas.microsoft.com/office/drawing/2014/main" id="{C45F8562-8A3C-4F32-BCE1-1E6E807C15EA}"/>
              </a:ext>
            </a:extLst>
          </p:cNvPr>
          <p:cNvSpPr/>
          <p:nvPr/>
        </p:nvSpPr>
        <p:spPr>
          <a:xfrm>
            <a:off x="676765" y="4029661"/>
            <a:ext cx="1899879" cy="461665"/>
          </a:xfrm>
          <a:prstGeom prst="rect">
            <a:avLst/>
          </a:prstGeom>
        </p:spPr>
        <p:txBody>
          <a:bodyPr wrap="none">
            <a:spAutoFit/>
          </a:bodyPr>
          <a:lstStyle/>
          <a:p>
            <a:r>
              <a:rPr lang="en-US" sz="2400" b="1" dirty="0">
                <a:effectLst>
                  <a:outerShdw blurRad="38100" dist="38100" dir="2700000" algn="tl">
                    <a:srgbClr val="000000">
                      <a:alpha val="43137"/>
                    </a:srgbClr>
                  </a:outerShdw>
                </a:effectLst>
              </a:rPr>
              <a:t>Student loan </a:t>
            </a:r>
          </a:p>
        </p:txBody>
      </p:sp>
      <p:sp>
        <p:nvSpPr>
          <p:cNvPr id="12" name="Rectangle 11">
            <a:extLst>
              <a:ext uri="{FF2B5EF4-FFF2-40B4-BE49-F238E27FC236}">
                <a16:creationId xmlns:a16="http://schemas.microsoft.com/office/drawing/2014/main" id="{610E7ADA-7793-4A01-AB47-4647DC9194DB}"/>
              </a:ext>
            </a:extLst>
          </p:cNvPr>
          <p:cNvSpPr/>
          <p:nvPr/>
        </p:nvSpPr>
        <p:spPr>
          <a:xfrm>
            <a:off x="1950405" y="634193"/>
            <a:ext cx="3436262" cy="461665"/>
          </a:xfrm>
          <a:prstGeom prst="rect">
            <a:avLst/>
          </a:prstGeom>
        </p:spPr>
        <p:txBody>
          <a:bodyPr wrap="none">
            <a:spAutoFit/>
          </a:bodyPr>
          <a:lstStyle/>
          <a:p>
            <a:r>
              <a:rPr lang="en-US" sz="2400" b="1" dirty="0">
                <a:solidFill>
                  <a:srgbClr val="7030A0"/>
                </a:solidFill>
                <a:effectLst>
                  <a:outerShdw blurRad="38100" dist="38100" dir="2700000" algn="tl">
                    <a:srgbClr val="000000">
                      <a:alpha val="43137"/>
                    </a:srgbClr>
                  </a:outerShdw>
                </a:effectLst>
              </a:rPr>
              <a:t>= To be able to read and </a:t>
            </a:r>
          </a:p>
        </p:txBody>
      </p:sp>
      <p:sp>
        <p:nvSpPr>
          <p:cNvPr id="13" name="Rectangle 12">
            <a:extLst>
              <a:ext uri="{FF2B5EF4-FFF2-40B4-BE49-F238E27FC236}">
                <a16:creationId xmlns:a16="http://schemas.microsoft.com/office/drawing/2014/main" id="{9818E2DF-B4A9-4C0D-B69D-143F0AE2992B}"/>
              </a:ext>
            </a:extLst>
          </p:cNvPr>
          <p:cNvSpPr/>
          <p:nvPr/>
        </p:nvSpPr>
        <p:spPr>
          <a:xfrm>
            <a:off x="1768513" y="1274835"/>
            <a:ext cx="3679597" cy="461665"/>
          </a:xfrm>
          <a:prstGeom prst="rect">
            <a:avLst/>
          </a:prstGeom>
        </p:spPr>
        <p:txBody>
          <a:bodyPr wrap="none">
            <a:spAutoFit/>
          </a:bodyPr>
          <a:lstStyle/>
          <a:p>
            <a:r>
              <a:rPr lang="en-US" sz="2400" b="1" dirty="0">
                <a:solidFill>
                  <a:srgbClr val="7030A0"/>
                </a:solidFill>
                <a:effectLst>
                  <a:outerShdw blurRad="38100" dist="38100" dir="2700000" algn="tl">
                    <a:srgbClr val="000000">
                      <a:alpha val="43137"/>
                    </a:srgbClr>
                  </a:outerShdw>
                </a:effectLst>
              </a:rPr>
              <a:t>= Unable to read and write</a:t>
            </a:r>
          </a:p>
        </p:txBody>
      </p:sp>
      <p:sp>
        <p:nvSpPr>
          <p:cNvPr id="14" name="Rectangle 13">
            <a:extLst>
              <a:ext uri="{FF2B5EF4-FFF2-40B4-BE49-F238E27FC236}">
                <a16:creationId xmlns:a16="http://schemas.microsoft.com/office/drawing/2014/main" id="{F33DA6A0-1BDB-445C-A563-FBF5895F783C}"/>
              </a:ext>
            </a:extLst>
          </p:cNvPr>
          <p:cNvSpPr/>
          <p:nvPr/>
        </p:nvSpPr>
        <p:spPr>
          <a:xfrm>
            <a:off x="2902798" y="1965235"/>
            <a:ext cx="8302721" cy="830997"/>
          </a:xfrm>
          <a:prstGeom prst="rect">
            <a:avLst/>
          </a:prstGeom>
        </p:spPr>
        <p:txBody>
          <a:bodyPr wrap="square">
            <a:spAutoFit/>
          </a:bodyPr>
          <a:lstStyle/>
          <a:p>
            <a:r>
              <a:rPr lang="en-US" sz="2400" b="1" dirty="0">
                <a:solidFill>
                  <a:srgbClr val="7030A0"/>
                </a:solidFill>
                <a:effectLst>
                  <a:outerShdw blurRad="38100" dist="38100" dir="2700000" algn="tl">
                    <a:srgbClr val="000000">
                      <a:alpha val="43137"/>
                    </a:srgbClr>
                  </a:outerShdw>
                </a:effectLst>
              </a:rPr>
              <a:t>= The percentage of people in a country or region able to read and write</a:t>
            </a:r>
          </a:p>
        </p:txBody>
      </p:sp>
      <p:sp>
        <p:nvSpPr>
          <p:cNvPr id="15" name="Rectangle 14">
            <a:extLst>
              <a:ext uri="{FF2B5EF4-FFF2-40B4-BE49-F238E27FC236}">
                <a16:creationId xmlns:a16="http://schemas.microsoft.com/office/drawing/2014/main" id="{AF972CBE-FA7C-4D3E-8EF5-D338121DBA79}"/>
              </a:ext>
            </a:extLst>
          </p:cNvPr>
          <p:cNvSpPr/>
          <p:nvPr/>
        </p:nvSpPr>
        <p:spPr>
          <a:xfrm>
            <a:off x="4046178" y="2856851"/>
            <a:ext cx="8396961" cy="830997"/>
          </a:xfrm>
          <a:prstGeom prst="rect">
            <a:avLst/>
          </a:prstGeom>
        </p:spPr>
        <p:txBody>
          <a:bodyPr wrap="square">
            <a:spAutoFit/>
          </a:bodyPr>
          <a:lstStyle/>
          <a:p>
            <a:r>
              <a:rPr lang="en-US" sz="2400" b="1" dirty="0">
                <a:solidFill>
                  <a:srgbClr val="7030A0"/>
                </a:solidFill>
                <a:effectLst>
                  <a:outerShdw blurRad="38100" dist="38100" dir="2700000" algn="tl">
                    <a:srgbClr val="000000">
                      <a:alpha val="43137"/>
                    </a:srgbClr>
                  </a:outerShdw>
                </a:effectLst>
              </a:rPr>
              <a:t>= A well-rounded ,bread education covering a variety of subjects </a:t>
            </a:r>
          </a:p>
        </p:txBody>
      </p:sp>
      <p:sp>
        <p:nvSpPr>
          <p:cNvPr id="16" name="Rectangle 15">
            <a:extLst>
              <a:ext uri="{FF2B5EF4-FFF2-40B4-BE49-F238E27FC236}">
                <a16:creationId xmlns:a16="http://schemas.microsoft.com/office/drawing/2014/main" id="{808C56C8-0896-4FCD-8565-34D26A4A187C}"/>
              </a:ext>
            </a:extLst>
          </p:cNvPr>
          <p:cNvSpPr/>
          <p:nvPr/>
        </p:nvSpPr>
        <p:spPr>
          <a:xfrm>
            <a:off x="2472586" y="5382285"/>
            <a:ext cx="9141996" cy="461665"/>
          </a:xfrm>
          <a:prstGeom prst="rect">
            <a:avLst/>
          </a:prstGeom>
        </p:spPr>
        <p:txBody>
          <a:bodyPr wrap="square">
            <a:spAutoFit/>
          </a:bodyPr>
          <a:lstStyle/>
          <a:p>
            <a:r>
              <a:rPr lang="en-US" sz="2400" b="1" dirty="0">
                <a:solidFill>
                  <a:srgbClr val="7030A0"/>
                </a:solidFill>
                <a:effectLst>
                  <a:outerShdw blurRad="38100" dist="38100" dir="2700000" algn="tl">
                    <a:srgbClr val="000000">
                      <a:alpha val="43137"/>
                    </a:srgbClr>
                  </a:outerShdw>
                </a:effectLst>
              </a:rPr>
              <a:t>= An award of either free or supported education for high achievers</a:t>
            </a:r>
          </a:p>
        </p:txBody>
      </p:sp>
      <p:sp>
        <p:nvSpPr>
          <p:cNvPr id="17" name="Rectangle 16">
            <a:extLst>
              <a:ext uri="{FF2B5EF4-FFF2-40B4-BE49-F238E27FC236}">
                <a16:creationId xmlns:a16="http://schemas.microsoft.com/office/drawing/2014/main" id="{8BEE8A85-F40B-442A-AADC-5D8DF8BEA217}"/>
              </a:ext>
            </a:extLst>
          </p:cNvPr>
          <p:cNvSpPr/>
          <p:nvPr/>
        </p:nvSpPr>
        <p:spPr>
          <a:xfrm>
            <a:off x="2485371" y="4029661"/>
            <a:ext cx="8118883" cy="830997"/>
          </a:xfrm>
          <a:prstGeom prst="rect">
            <a:avLst/>
          </a:prstGeom>
        </p:spPr>
        <p:txBody>
          <a:bodyPr wrap="square">
            <a:spAutoFit/>
          </a:bodyPr>
          <a:lstStyle/>
          <a:p>
            <a:r>
              <a:rPr lang="en-US" sz="2400" b="1" dirty="0">
                <a:solidFill>
                  <a:srgbClr val="7030A0"/>
                </a:solidFill>
                <a:effectLst>
                  <a:outerShdw blurRad="38100" dist="38100" dir="2700000" algn="tl">
                    <a:srgbClr val="000000">
                      <a:alpha val="43137"/>
                    </a:srgbClr>
                  </a:outerShdw>
                </a:effectLst>
              </a:rPr>
              <a:t>= Money taken by a student to pay for their education which they must pay back after graduating</a:t>
            </a:r>
          </a:p>
        </p:txBody>
      </p:sp>
      <p:sp>
        <p:nvSpPr>
          <p:cNvPr id="18" name="Rectangle 17">
            <a:extLst>
              <a:ext uri="{FF2B5EF4-FFF2-40B4-BE49-F238E27FC236}">
                <a16:creationId xmlns:a16="http://schemas.microsoft.com/office/drawing/2014/main" id="{7821FF6F-2688-4FFC-B636-ED1FBCF39680}"/>
              </a:ext>
            </a:extLst>
          </p:cNvPr>
          <p:cNvSpPr/>
          <p:nvPr/>
        </p:nvSpPr>
        <p:spPr>
          <a:xfrm>
            <a:off x="161844" y="125517"/>
            <a:ext cx="2118007" cy="58477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a:solidFill>
                  <a:schemeClr val="accent5"/>
                </a:solidFill>
                <a:effectLst>
                  <a:outerShdw blurRad="38100" dist="38100" dir="2700000" algn="tl">
                    <a:srgbClr val="000000">
                      <a:alpha val="43137"/>
                    </a:srgbClr>
                  </a:outerShdw>
                </a:effectLst>
              </a:rPr>
              <a:t>Answers </a:t>
            </a:r>
          </a:p>
        </p:txBody>
      </p:sp>
    </p:spTree>
    <p:extLst>
      <p:ext uri="{BB962C8B-B14F-4D97-AF65-F5344CB8AC3E}">
        <p14:creationId xmlns:p14="http://schemas.microsoft.com/office/powerpoint/2010/main" val="37561691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003351-F80A-4959-A245-C9215D8364E4}"/>
              </a:ext>
            </a:extLst>
          </p:cNvPr>
          <p:cNvSpPr/>
          <p:nvPr/>
        </p:nvSpPr>
        <p:spPr>
          <a:xfrm>
            <a:off x="656141" y="4796774"/>
            <a:ext cx="3066417" cy="707886"/>
          </a:xfrm>
          <a:prstGeom prst="rect">
            <a:avLst/>
          </a:prstGeom>
        </p:spPr>
        <p:txBody>
          <a:bodyPr wrap="none">
            <a:spAutoFit/>
          </a:bodyPr>
          <a:lstStyle/>
          <a:p>
            <a:r>
              <a:rPr lang="en-US" sz="2400" b="1" spc="-25" dirty="0">
                <a:solidFill>
                  <a:srgbClr val="212336"/>
                </a:solidFill>
                <a:effectLst>
                  <a:outerShdw blurRad="38100" dist="38100" dir="2700000" algn="tl">
                    <a:srgbClr val="000000">
                      <a:alpha val="43137"/>
                    </a:srgbClr>
                  </a:outerShdw>
                </a:effectLst>
                <a:ea typeface="Arial" panose="020B0604020202020204" pitchFamily="34" charset="0"/>
              </a:rPr>
              <a:t>P</a:t>
            </a:r>
            <a:r>
              <a:rPr lang="en-US" sz="2400" b="1" spc="-90" dirty="0">
                <a:solidFill>
                  <a:srgbClr val="0A4974"/>
                </a:solidFill>
                <a:effectLst>
                  <a:outerShdw blurRad="38100" dist="38100" dir="2700000" algn="tl">
                    <a:srgbClr val="000000">
                      <a:alpha val="43137"/>
                    </a:srgbClr>
                  </a:outerShdw>
                </a:effectLst>
                <a:ea typeface="Arial" panose="020B0604020202020204" pitchFamily="34" charset="0"/>
              </a:rPr>
              <a:t>l</a:t>
            </a:r>
            <a:r>
              <a:rPr lang="en-US" sz="2400" b="1" dirty="0">
                <a:solidFill>
                  <a:srgbClr val="212336"/>
                </a:solidFill>
                <a:effectLst>
                  <a:outerShdw blurRad="38100" dist="38100" dir="2700000" algn="tl">
                    <a:srgbClr val="000000">
                      <a:alpha val="43137"/>
                    </a:srgbClr>
                  </a:outerShdw>
                </a:effectLst>
                <a:ea typeface="Arial" panose="020B0604020202020204" pitchFamily="34" charset="0"/>
              </a:rPr>
              <a:t>ay</a:t>
            </a:r>
            <a:r>
              <a:rPr lang="en-US" sz="2400" b="1" spc="-35" dirty="0">
                <a:solidFill>
                  <a:srgbClr val="212336"/>
                </a:solidFill>
                <a:effectLst>
                  <a:outerShdw blurRad="38100" dist="38100" dir="2700000" algn="tl">
                    <a:srgbClr val="000000">
                      <a:alpha val="43137"/>
                    </a:srgbClr>
                  </a:outerShdw>
                </a:effectLst>
                <a:ea typeface="Arial" panose="020B0604020202020204" pitchFamily="34" charset="0"/>
              </a:rPr>
              <a:t> </a:t>
            </a:r>
            <a:r>
              <a:rPr lang="en-US" sz="2400" b="1" spc="10" dirty="0">
                <a:solidFill>
                  <a:srgbClr val="080813"/>
                </a:solidFill>
                <a:effectLst>
                  <a:outerShdw blurRad="38100" dist="38100" dir="2700000" algn="tl">
                    <a:srgbClr val="000000">
                      <a:alpha val="43137"/>
                    </a:srgbClr>
                  </a:outerShdw>
                </a:effectLst>
                <a:ea typeface="Arial" panose="020B0604020202020204" pitchFamily="34" charset="0"/>
              </a:rPr>
              <a:t>t</a:t>
            </a:r>
            <a:r>
              <a:rPr lang="en-US" sz="2400" b="1" dirty="0">
                <a:solidFill>
                  <a:srgbClr val="212336"/>
                </a:solidFill>
                <a:effectLst>
                  <a:outerShdw blurRad="38100" dist="38100" dir="2700000" algn="tl">
                    <a:srgbClr val="000000">
                      <a:alpha val="43137"/>
                    </a:srgbClr>
                  </a:outerShdw>
                </a:effectLst>
                <a:ea typeface="Arial" panose="020B0604020202020204" pitchFamily="34" charset="0"/>
              </a:rPr>
              <a:t>ruant</a:t>
            </a:r>
            <a:r>
              <a:rPr lang="en-US" sz="2400" b="1" spc="-115" dirty="0">
                <a:solidFill>
                  <a:srgbClr val="212336"/>
                </a:solidFill>
                <a:effectLst>
                  <a:outerShdw blurRad="38100" dist="38100" dir="2700000" algn="tl">
                    <a:srgbClr val="000000">
                      <a:alpha val="43137"/>
                    </a:srgbClr>
                  </a:outerShdw>
                </a:effectLst>
                <a:ea typeface="Arial" panose="020B0604020202020204" pitchFamily="34" charset="0"/>
              </a:rPr>
              <a:t> </a:t>
            </a:r>
            <a:r>
              <a:rPr lang="en-US" sz="4000" b="1" i="1" spc="-115" dirty="0">
                <a:solidFill>
                  <a:srgbClr val="212336"/>
                </a:solidFill>
                <a:effectLst>
                  <a:outerShdw blurRad="38100" dist="38100" dir="2700000" algn="tl">
                    <a:srgbClr val="000000">
                      <a:alpha val="43137"/>
                    </a:srgbClr>
                  </a:outerShdw>
                </a:effectLst>
                <a:ea typeface="Arial" panose="020B0604020202020204" pitchFamily="34" charset="0"/>
              </a:rPr>
              <a:t>/</a:t>
            </a:r>
            <a:r>
              <a:rPr lang="en-US" sz="2400" b="1" dirty="0">
                <a:solidFill>
                  <a:srgbClr val="212336"/>
                </a:solidFill>
                <a:effectLst>
                  <a:outerShdw blurRad="38100" dist="38100" dir="2700000" algn="tl">
                    <a:srgbClr val="000000">
                      <a:alpha val="43137"/>
                    </a:srgbClr>
                  </a:outerShdw>
                </a:effectLst>
                <a:ea typeface="Arial" panose="020B0604020202020204" pitchFamily="34" charset="0"/>
              </a:rPr>
              <a:t>truancy</a:t>
            </a:r>
            <a:r>
              <a:rPr lang="en-US" sz="2400" b="1" spc="95" dirty="0">
                <a:solidFill>
                  <a:srgbClr val="212336"/>
                </a:solidFill>
                <a:effectLst>
                  <a:outerShdw blurRad="38100" dist="38100" dir="2700000" algn="tl">
                    <a:srgbClr val="000000">
                      <a:alpha val="43137"/>
                    </a:srgbClr>
                  </a:outerShdw>
                </a:effectLst>
                <a:ea typeface="Arial" panose="020B0604020202020204" pitchFamily="34" charset="0"/>
              </a:rPr>
              <a:t> </a:t>
            </a:r>
            <a:endParaRPr lang="en-US" sz="2400" b="1" dirty="0">
              <a:effectLst>
                <a:outerShdw blurRad="38100" dist="38100" dir="2700000" algn="tl">
                  <a:srgbClr val="000000">
                    <a:alpha val="43137"/>
                  </a:srgbClr>
                </a:outerShdw>
              </a:effectLst>
            </a:endParaRPr>
          </a:p>
        </p:txBody>
      </p:sp>
      <p:sp>
        <p:nvSpPr>
          <p:cNvPr id="3" name="Rectangle 2">
            <a:extLst>
              <a:ext uri="{FF2B5EF4-FFF2-40B4-BE49-F238E27FC236}">
                <a16:creationId xmlns:a16="http://schemas.microsoft.com/office/drawing/2014/main" id="{97863BF0-C6CC-44E9-8D0B-407CA4799F04}"/>
              </a:ext>
            </a:extLst>
          </p:cNvPr>
          <p:cNvSpPr/>
          <p:nvPr/>
        </p:nvSpPr>
        <p:spPr>
          <a:xfrm>
            <a:off x="772424" y="914778"/>
            <a:ext cx="1416926" cy="461665"/>
          </a:xfrm>
          <a:prstGeom prst="rect">
            <a:avLst/>
          </a:prstGeom>
        </p:spPr>
        <p:txBody>
          <a:bodyPr wrap="none">
            <a:spAutoFit/>
          </a:bodyPr>
          <a:lstStyle/>
          <a:p>
            <a:r>
              <a:rPr lang="en-US" sz="2400" b="1" dirty="0">
                <a:effectLst>
                  <a:outerShdw blurRad="38100" dist="38100" dir="2700000" algn="tl">
                    <a:srgbClr val="000000">
                      <a:alpha val="43137"/>
                    </a:srgbClr>
                  </a:outerShdw>
                </a:effectLst>
              </a:rPr>
              <a:t>Gap year </a:t>
            </a:r>
          </a:p>
        </p:txBody>
      </p:sp>
      <p:sp>
        <p:nvSpPr>
          <p:cNvPr id="4" name="Rectangle 3">
            <a:extLst>
              <a:ext uri="{FF2B5EF4-FFF2-40B4-BE49-F238E27FC236}">
                <a16:creationId xmlns:a16="http://schemas.microsoft.com/office/drawing/2014/main" id="{8CA93E60-F617-487F-9DFB-B0243F40EBA5}"/>
              </a:ext>
            </a:extLst>
          </p:cNvPr>
          <p:cNvSpPr/>
          <p:nvPr/>
        </p:nvSpPr>
        <p:spPr>
          <a:xfrm>
            <a:off x="834322" y="3429000"/>
            <a:ext cx="2465290" cy="461665"/>
          </a:xfrm>
          <a:prstGeom prst="rect">
            <a:avLst/>
          </a:prstGeom>
        </p:spPr>
        <p:txBody>
          <a:bodyPr wrap="none">
            <a:spAutoFit/>
          </a:bodyPr>
          <a:lstStyle/>
          <a:p>
            <a:r>
              <a:rPr lang="en-US" sz="2400" b="1" dirty="0">
                <a:effectLst>
                  <a:outerShdw blurRad="38100" dist="38100" dir="2700000" algn="tl">
                    <a:srgbClr val="000000">
                      <a:alpha val="43137"/>
                    </a:srgbClr>
                  </a:outerShdw>
                </a:effectLst>
              </a:rPr>
              <a:t>Intensive course </a:t>
            </a:r>
          </a:p>
        </p:txBody>
      </p:sp>
      <p:sp>
        <p:nvSpPr>
          <p:cNvPr id="5" name="Rectangle 4">
            <a:extLst>
              <a:ext uri="{FF2B5EF4-FFF2-40B4-BE49-F238E27FC236}">
                <a16:creationId xmlns:a16="http://schemas.microsoft.com/office/drawing/2014/main" id="{5D361BA5-C785-4ECB-95D3-E3E81D249452}"/>
              </a:ext>
            </a:extLst>
          </p:cNvPr>
          <p:cNvSpPr/>
          <p:nvPr/>
        </p:nvSpPr>
        <p:spPr>
          <a:xfrm>
            <a:off x="534827" y="1877043"/>
            <a:ext cx="3187732" cy="461665"/>
          </a:xfrm>
          <a:prstGeom prst="rect">
            <a:avLst/>
          </a:prstGeom>
        </p:spPr>
        <p:txBody>
          <a:bodyPr wrap="none">
            <a:spAutoFit/>
          </a:bodyPr>
          <a:lstStyle/>
          <a:p>
            <a:r>
              <a:rPr lang="en-US" sz="2400" b="1" dirty="0">
                <a:effectLst>
                  <a:outerShdw blurRad="38100" dist="38100" dir="2700000" algn="tl">
                    <a:srgbClr val="000000">
                      <a:alpha val="43137"/>
                    </a:srgbClr>
                  </a:outerShdw>
                </a:effectLst>
              </a:rPr>
              <a:t>Pay off a student loan </a:t>
            </a:r>
          </a:p>
        </p:txBody>
      </p:sp>
      <p:sp>
        <p:nvSpPr>
          <p:cNvPr id="6" name="Rectangle 5">
            <a:extLst>
              <a:ext uri="{FF2B5EF4-FFF2-40B4-BE49-F238E27FC236}">
                <a16:creationId xmlns:a16="http://schemas.microsoft.com/office/drawing/2014/main" id="{705A733B-A7A5-4DBC-A7FC-35D61737A200}"/>
              </a:ext>
            </a:extLst>
          </p:cNvPr>
          <p:cNvSpPr/>
          <p:nvPr/>
        </p:nvSpPr>
        <p:spPr>
          <a:xfrm>
            <a:off x="3941144" y="5042995"/>
            <a:ext cx="7229030" cy="461665"/>
          </a:xfrm>
          <a:prstGeom prst="rect">
            <a:avLst/>
          </a:prstGeom>
        </p:spPr>
        <p:txBody>
          <a:bodyPr wrap="none">
            <a:spAutoFit/>
          </a:bodyPr>
          <a:lstStyle/>
          <a:p>
            <a:r>
              <a:rPr lang="en-US" sz="2400" b="1" dirty="0">
                <a:solidFill>
                  <a:srgbClr val="7030A0"/>
                </a:solidFill>
                <a:effectLst>
                  <a:outerShdw blurRad="38100" dist="38100" dir="2700000" algn="tl">
                    <a:srgbClr val="000000">
                      <a:alpha val="43137"/>
                    </a:srgbClr>
                  </a:outerShdw>
                </a:effectLst>
              </a:rPr>
              <a:t>To take a year out between  high school and university</a:t>
            </a:r>
          </a:p>
        </p:txBody>
      </p:sp>
      <p:sp>
        <p:nvSpPr>
          <p:cNvPr id="7" name="Rectangle 6">
            <a:extLst>
              <a:ext uri="{FF2B5EF4-FFF2-40B4-BE49-F238E27FC236}">
                <a16:creationId xmlns:a16="http://schemas.microsoft.com/office/drawing/2014/main" id="{27139665-8830-4361-B58C-091395134657}"/>
              </a:ext>
            </a:extLst>
          </p:cNvPr>
          <p:cNvSpPr/>
          <p:nvPr/>
        </p:nvSpPr>
        <p:spPr>
          <a:xfrm>
            <a:off x="3864905" y="3306372"/>
            <a:ext cx="7381508" cy="830997"/>
          </a:xfrm>
          <a:prstGeom prst="rect">
            <a:avLst/>
          </a:prstGeom>
        </p:spPr>
        <p:txBody>
          <a:bodyPr wrap="square">
            <a:spAutoFit/>
          </a:bodyPr>
          <a:lstStyle/>
          <a:p>
            <a:r>
              <a:rPr lang="en-US" sz="2400" b="1" dirty="0">
                <a:solidFill>
                  <a:srgbClr val="7030A0"/>
                </a:solidFill>
                <a:effectLst>
                  <a:outerShdw blurRad="38100" dist="38100" dir="2700000" algn="tl">
                    <a:srgbClr val="000000">
                      <a:alpha val="43137"/>
                    </a:srgbClr>
                  </a:outerShdw>
                </a:effectLst>
              </a:rPr>
              <a:t>Not attending school 1being absent from school without permission</a:t>
            </a:r>
          </a:p>
        </p:txBody>
      </p:sp>
      <p:sp>
        <p:nvSpPr>
          <p:cNvPr id="8" name="Rectangle 7">
            <a:extLst>
              <a:ext uri="{FF2B5EF4-FFF2-40B4-BE49-F238E27FC236}">
                <a16:creationId xmlns:a16="http://schemas.microsoft.com/office/drawing/2014/main" id="{F29CD0DA-58E3-42E1-BCAE-B29F0B842390}"/>
              </a:ext>
            </a:extLst>
          </p:cNvPr>
          <p:cNvSpPr/>
          <p:nvPr/>
        </p:nvSpPr>
        <p:spPr>
          <a:xfrm>
            <a:off x="3624647" y="1815005"/>
            <a:ext cx="8014501" cy="830997"/>
          </a:xfrm>
          <a:prstGeom prst="rect">
            <a:avLst/>
          </a:prstGeom>
        </p:spPr>
        <p:txBody>
          <a:bodyPr wrap="square">
            <a:spAutoFit/>
          </a:bodyPr>
          <a:lstStyle/>
          <a:p>
            <a:r>
              <a:rPr lang="en-US" sz="2400" b="1" dirty="0">
                <a:solidFill>
                  <a:srgbClr val="7030A0"/>
                </a:solidFill>
                <a:effectLst>
                  <a:outerShdw blurRad="38100" dist="38100" dir="2700000" algn="tl">
                    <a:srgbClr val="000000">
                      <a:alpha val="43137"/>
                    </a:srgbClr>
                  </a:outerShdw>
                </a:effectLst>
              </a:rPr>
              <a:t>A course which runs over a short period of time but contains a lot of information and training</a:t>
            </a:r>
          </a:p>
        </p:txBody>
      </p:sp>
      <p:sp>
        <p:nvSpPr>
          <p:cNvPr id="9" name="Rectangle 8">
            <a:extLst>
              <a:ext uri="{FF2B5EF4-FFF2-40B4-BE49-F238E27FC236}">
                <a16:creationId xmlns:a16="http://schemas.microsoft.com/office/drawing/2014/main" id="{D7133F5F-4752-4DD7-867A-74D2F02FC340}"/>
              </a:ext>
            </a:extLst>
          </p:cNvPr>
          <p:cNvSpPr/>
          <p:nvPr/>
        </p:nvSpPr>
        <p:spPr>
          <a:xfrm>
            <a:off x="3722559" y="1047953"/>
            <a:ext cx="6742808" cy="461665"/>
          </a:xfrm>
          <a:prstGeom prst="rect">
            <a:avLst/>
          </a:prstGeom>
        </p:spPr>
        <p:txBody>
          <a:bodyPr wrap="none">
            <a:spAutoFit/>
          </a:bodyPr>
          <a:lstStyle/>
          <a:p>
            <a:r>
              <a:rPr lang="en-US" sz="2400" b="1" dirty="0">
                <a:solidFill>
                  <a:srgbClr val="7030A0"/>
                </a:solidFill>
                <a:effectLst>
                  <a:outerShdw blurRad="38100" dist="38100" dir="2700000" algn="tl">
                    <a:srgbClr val="000000">
                      <a:alpha val="43137"/>
                    </a:srgbClr>
                  </a:outerShdw>
                </a:effectLst>
              </a:rPr>
              <a:t>To repay money borrowed for university education</a:t>
            </a:r>
          </a:p>
        </p:txBody>
      </p:sp>
    </p:spTree>
    <p:extLst>
      <p:ext uri="{BB962C8B-B14F-4D97-AF65-F5344CB8AC3E}">
        <p14:creationId xmlns:p14="http://schemas.microsoft.com/office/powerpoint/2010/main" val="6187754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003351-F80A-4959-A245-C9215D8364E4}"/>
              </a:ext>
            </a:extLst>
          </p:cNvPr>
          <p:cNvSpPr/>
          <p:nvPr/>
        </p:nvSpPr>
        <p:spPr>
          <a:xfrm>
            <a:off x="684995" y="4918722"/>
            <a:ext cx="3008709" cy="707886"/>
          </a:xfrm>
          <a:prstGeom prst="rect">
            <a:avLst/>
          </a:prstGeom>
        </p:spPr>
        <p:txBody>
          <a:bodyPr wrap="none">
            <a:spAutoFit/>
          </a:bodyPr>
          <a:lstStyle/>
          <a:p>
            <a:r>
              <a:rPr lang="en-US" sz="2400" b="1" spc="-25" dirty="0">
                <a:solidFill>
                  <a:srgbClr val="212336"/>
                </a:solidFill>
                <a:effectLst>
                  <a:outerShdw blurRad="38100" dist="38100" dir="2700000" algn="tl">
                    <a:srgbClr val="000000">
                      <a:alpha val="43137"/>
                    </a:srgbClr>
                  </a:outerShdw>
                </a:effectLst>
                <a:ea typeface="Arial" panose="020B0604020202020204" pitchFamily="34" charset="0"/>
              </a:rPr>
              <a:t>P</a:t>
            </a:r>
            <a:r>
              <a:rPr lang="en-US" sz="2400" b="1" spc="-90" dirty="0">
                <a:solidFill>
                  <a:srgbClr val="0A4974"/>
                </a:solidFill>
                <a:effectLst>
                  <a:outerShdw blurRad="38100" dist="38100" dir="2700000" algn="tl">
                    <a:srgbClr val="000000">
                      <a:alpha val="43137"/>
                    </a:srgbClr>
                  </a:outerShdw>
                </a:effectLst>
                <a:ea typeface="Arial" panose="020B0604020202020204" pitchFamily="34" charset="0"/>
              </a:rPr>
              <a:t>l</a:t>
            </a:r>
            <a:r>
              <a:rPr lang="en-US" sz="2400" b="1" dirty="0">
                <a:solidFill>
                  <a:srgbClr val="212336"/>
                </a:solidFill>
                <a:effectLst>
                  <a:outerShdw blurRad="38100" dist="38100" dir="2700000" algn="tl">
                    <a:srgbClr val="000000">
                      <a:alpha val="43137"/>
                    </a:srgbClr>
                  </a:outerShdw>
                </a:effectLst>
                <a:ea typeface="Arial" panose="020B0604020202020204" pitchFamily="34" charset="0"/>
              </a:rPr>
              <a:t>ay</a:t>
            </a:r>
            <a:r>
              <a:rPr lang="en-US" sz="2400" b="1" spc="-35" dirty="0">
                <a:solidFill>
                  <a:srgbClr val="212336"/>
                </a:solidFill>
                <a:effectLst>
                  <a:outerShdw blurRad="38100" dist="38100" dir="2700000" algn="tl">
                    <a:srgbClr val="000000">
                      <a:alpha val="43137"/>
                    </a:srgbClr>
                  </a:outerShdw>
                </a:effectLst>
                <a:ea typeface="Arial" panose="020B0604020202020204" pitchFamily="34" charset="0"/>
              </a:rPr>
              <a:t> </a:t>
            </a:r>
            <a:r>
              <a:rPr lang="en-US" sz="2400" b="1" spc="10" dirty="0">
                <a:solidFill>
                  <a:srgbClr val="080813"/>
                </a:solidFill>
                <a:effectLst>
                  <a:outerShdw blurRad="38100" dist="38100" dir="2700000" algn="tl">
                    <a:srgbClr val="000000">
                      <a:alpha val="43137"/>
                    </a:srgbClr>
                  </a:outerShdw>
                </a:effectLst>
                <a:ea typeface="Arial" panose="020B0604020202020204" pitchFamily="34" charset="0"/>
              </a:rPr>
              <a:t>t</a:t>
            </a:r>
            <a:r>
              <a:rPr lang="en-US" sz="2400" b="1" dirty="0">
                <a:solidFill>
                  <a:srgbClr val="212336"/>
                </a:solidFill>
                <a:effectLst>
                  <a:outerShdw blurRad="38100" dist="38100" dir="2700000" algn="tl">
                    <a:srgbClr val="000000">
                      <a:alpha val="43137"/>
                    </a:srgbClr>
                  </a:outerShdw>
                </a:effectLst>
                <a:ea typeface="Arial" panose="020B0604020202020204" pitchFamily="34" charset="0"/>
              </a:rPr>
              <a:t>ruant</a:t>
            </a:r>
            <a:r>
              <a:rPr lang="en-US" sz="2400" b="1" spc="-115" dirty="0">
                <a:solidFill>
                  <a:srgbClr val="212336"/>
                </a:solidFill>
                <a:effectLst>
                  <a:outerShdw blurRad="38100" dist="38100" dir="2700000" algn="tl">
                    <a:srgbClr val="000000">
                      <a:alpha val="43137"/>
                    </a:srgbClr>
                  </a:outerShdw>
                </a:effectLst>
                <a:ea typeface="Arial" panose="020B0604020202020204" pitchFamily="34" charset="0"/>
              </a:rPr>
              <a:t> </a:t>
            </a:r>
            <a:r>
              <a:rPr lang="en-US" sz="4000" b="1" i="1" spc="-115" dirty="0">
                <a:solidFill>
                  <a:srgbClr val="212336"/>
                </a:solidFill>
                <a:effectLst>
                  <a:outerShdw blurRad="38100" dist="38100" dir="2700000" algn="tl">
                    <a:srgbClr val="000000">
                      <a:alpha val="43137"/>
                    </a:srgbClr>
                  </a:outerShdw>
                </a:effectLst>
                <a:ea typeface="Arial" panose="020B0604020202020204" pitchFamily="34" charset="0"/>
              </a:rPr>
              <a:t>/</a:t>
            </a:r>
            <a:r>
              <a:rPr lang="en-US" sz="2400" b="1" dirty="0">
                <a:solidFill>
                  <a:srgbClr val="212336"/>
                </a:solidFill>
                <a:effectLst>
                  <a:outerShdw blurRad="38100" dist="38100" dir="2700000" algn="tl">
                    <a:srgbClr val="000000">
                      <a:alpha val="43137"/>
                    </a:srgbClr>
                  </a:outerShdw>
                </a:effectLst>
                <a:ea typeface="Arial" panose="020B0604020202020204" pitchFamily="34" charset="0"/>
              </a:rPr>
              <a:t>truancy</a:t>
            </a:r>
            <a:r>
              <a:rPr lang="en-US" sz="2400" b="1" spc="95" dirty="0">
                <a:solidFill>
                  <a:srgbClr val="212336"/>
                </a:solidFill>
                <a:effectLst>
                  <a:outerShdw blurRad="38100" dist="38100" dir="2700000" algn="tl">
                    <a:srgbClr val="000000">
                      <a:alpha val="43137"/>
                    </a:srgbClr>
                  </a:outerShdw>
                </a:effectLst>
                <a:ea typeface="Arial" panose="020B0604020202020204" pitchFamily="34" charset="0"/>
              </a:rPr>
              <a:t> </a:t>
            </a:r>
            <a:endParaRPr lang="en-US" sz="2400" b="1" dirty="0">
              <a:effectLst>
                <a:outerShdw blurRad="38100" dist="38100" dir="2700000" algn="tl">
                  <a:srgbClr val="000000">
                    <a:alpha val="43137"/>
                  </a:srgbClr>
                </a:outerShdw>
              </a:effectLst>
            </a:endParaRPr>
          </a:p>
        </p:txBody>
      </p:sp>
      <p:sp>
        <p:nvSpPr>
          <p:cNvPr id="3" name="Rectangle 2">
            <a:extLst>
              <a:ext uri="{FF2B5EF4-FFF2-40B4-BE49-F238E27FC236}">
                <a16:creationId xmlns:a16="http://schemas.microsoft.com/office/drawing/2014/main" id="{97863BF0-C6CC-44E9-8D0B-407CA4799F04}"/>
              </a:ext>
            </a:extLst>
          </p:cNvPr>
          <p:cNvSpPr/>
          <p:nvPr/>
        </p:nvSpPr>
        <p:spPr>
          <a:xfrm>
            <a:off x="772424" y="914778"/>
            <a:ext cx="1416926" cy="461665"/>
          </a:xfrm>
          <a:prstGeom prst="rect">
            <a:avLst/>
          </a:prstGeom>
        </p:spPr>
        <p:txBody>
          <a:bodyPr wrap="none">
            <a:spAutoFit/>
          </a:bodyPr>
          <a:lstStyle/>
          <a:p>
            <a:r>
              <a:rPr lang="en-US" sz="2400" b="1" dirty="0">
                <a:effectLst>
                  <a:outerShdw blurRad="38100" dist="38100" dir="2700000" algn="tl">
                    <a:srgbClr val="000000">
                      <a:alpha val="43137"/>
                    </a:srgbClr>
                  </a:outerShdw>
                </a:effectLst>
              </a:rPr>
              <a:t>Gap year </a:t>
            </a:r>
          </a:p>
        </p:txBody>
      </p:sp>
      <p:sp>
        <p:nvSpPr>
          <p:cNvPr id="4" name="Rectangle 3">
            <a:extLst>
              <a:ext uri="{FF2B5EF4-FFF2-40B4-BE49-F238E27FC236}">
                <a16:creationId xmlns:a16="http://schemas.microsoft.com/office/drawing/2014/main" id="{8CA93E60-F617-487F-9DFB-B0243F40EBA5}"/>
              </a:ext>
            </a:extLst>
          </p:cNvPr>
          <p:cNvSpPr/>
          <p:nvPr/>
        </p:nvSpPr>
        <p:spPr>
          <a:xfrm>
            <a:off x="834322" y="3429000"/>
            <a:ext cx="2465290" cy="461665"/>
          </a:xfrm>
          <a:prstGeom prst="rect">
            <a:avLst/>
          </a:prstGeom>
        </p:spPr>
        <p:txBody>
          <a:bodyPr wrap="none">
            <a:spAutoFit/>
          </a:bodyPr>
          <a:lstStyle/>
          <a:p>
            <a:r>
              <a:rPr lang="en-US" sz="2400" b="1" dirty="0">
                <a:effectLst>
                  <a:outerShdw blurRad="38100" dist="38100" dir="2700000" algn="tl">
                    <a:srgbClr val="000000">
                      <a:alpha val="43137"/>
                    </a:srgbClr>
                  </a:outerShdw>
                </a:effectLst>
              </a:rPr>
              <a:t>Intensive course </a:t>
            </a:r>
          </a:p>
        </p:txBody>
      </p:sp>
      <p:sp>
        <p:nvSpPr>
          <p:cNvPr id="5" name="Rectangle 4">
            <a:extLst>
              <a:ext uri="{FF2B5EF4-FFF2-40B4-BE49-F238E27FC236}">
                <a16:creationId xmlns:a16="http://schemas.microsoft.com/office/drawing/2014/main" id="{5D361BA5-C785-4ECB-95D3-E3E81D249452}"/>
              </a:ext>
            </a:extLst>
          </p:cNvPr>
          <p:cNvSpPr/>
          <p:nvPr/>
        </p:nvSpPr>
        <p:spPr>
          <a:xfrm>
            <a:off x="534827" y="1877043"/>
            <a:ext cx="3187732" cy="461665"/>
          </a:xfrm>
          <a:prstGeom prst="rect">
            <a:avLst/>
          </a:prstGeom>
        </p:spPr>
        <p:txBody>
          <a:bodyPr wrap="none">
            <a:spAutoFit/>
          </a:bodyPr>
          <a:lstStyle/>
          <a:p>
            <a:r>
              <a:rPr lang="en-US" sz="2400" b="1" dirty="0">
                <a:effectLst>
                  <a:outerShdw blurRad="38100" dist="38100" dir="2700000" algn="tl">
                    <a:srgbClr val="000000">
                      <a:alpha val="43137"/>
                    </a:srgbClr>
                  </a:outerShdw>
                </a:effectLst>
              </a:rPr>
              <a:t>Pay off a student loan </a:t>
            </a:r>
          </a:p>
        </p:txBody>
      </p:sp>
      <p:sp>
        <p:nvSpPr>
          <p:cNvPr id="6" name="Rectangle 5">
            <a:extLst>
              <a:ext uri="{FF2B5EF4-FFF2-40B4-BE49-F238E27FC236}">
                <a16:creationId xmlns:a16="http://schemas.microsoft.com/office/drawing/2014/main" id="{705A733B-A7A5-4DBC-A7FC-35D61737A200}"/>
              </a:ext>
            </a:extLst>
          </p:cNvPr>
          <p:cNvSpPr/>
          <p:nvPr/>
        </p:nvSpPr>
        <p:spPr>
          <a:xfrm>
            <a:off x="2128693" y="944759"/>
            <a:ext cx="7511159" cy="461665"/>
          </a:xfrm>
          <a:prstGeom prst="rect">
            <a:avLst/>
          </a:prstGeom>
        </p:spPr>
        <p:txBody>
          <a:bodyPr wrap="none">
            <a:spAutoFit/>
          </a:bodyPr>
          <a:lstStyle/>
          <a:p>
            <a:r>
              <a:rPr lang="en-US" sz="2400" b="1" dirty="0">
                <a:solidFill>
                  <a:srgbClr val="7030A0"/>
                </a:solidFill>
                <a:effectLst>
                  <a:outerShdw blurRad="38100" dist="38100" dir="2700000" algn="tl">
                    <a:srgbClr val="000000">
                      <a:alpha val="43137"/>
                    </a:srgbClr>
                  </a:outerShdw>
                </a:effectLst>
              </a:rPr>
              <a:t>= To take a year out between  high school and university</a:t>
            </a:r>
          </a:p>
        </p:txBody>
      </p:sp>
      <p:sp>
        <p:nvSpPr>
          <p:cNvPr id="7" name="Rectangle 6">
            <a:extLst>
              <a:ext uri="{FF2B5EF4-FFF2-40B4-BE49-F238E27FC236}">
                <a16:creationId xmlns:a16="http://schemas.microsoft.com/office/drawing/2014/main" id="{27139665-8830-4361-B58C-091395134657}"/>
              </a:ext>
            </a:extLst>
          </p:cNvPr>
          <p:cNvSpPr/>
          <p:nvPr/>
        </p:nvSpPr>
        <p:spPr>
          <a:xfrm>
            <a:off x="3814800" y="4796774"/>
            <a:ext cx="7381508" cy="830997"/>
          </a:xfrm>
          <a:prstGeom prst="rect">
            <a:avLst/>
          </a:prstGeom>
        </p:spPr>
        <p:txBody>
          <a:bodyPr wrap="square">
            <a:spAutoFit/>
          </a:bodyPr>
          <a:lstStyle/>
          <a:p>
            <a:r>
              <a:rPr lang="en-US" sz="2400" b="1" dirty="0">
                <a:solidFill>
                  <a:srgbClr val="7030A0"/>
                </a:solidFill>
                <a:effectLst>
                  <a:outerShdw blurRad="38100" dist="38100" dir="2700000" algn="tl">
                    <a:srgbClr val="000000">
                      <a:alpha val="43137"/>
                    </a:srgbClr>
                  </a:outerShdw>
                </a:effectLst>
              </a:rPr>
              <a:t>= Not attending school / being absent from school without permission</a:t>
            </a:r>
          </a:p>
        </p:txBody>
      </p:sp>
      <p:sp>
        <p:nvSpPr>
          <p:cNvPr id="8" name="Rectangle 7">
            <a:extLst>
              <a:ext uri="{FF2B5EF4-FFF2-40B4-BE49-F238E27FC236}">
                <a16:creationId xmlns:a16="http://schemas.microsoft.com/office/drawing/2014/main" id="{F29CD0DA-58E3-42E1-BCAE-B29F0B842390}"/>
              </a:ext>
            </a:extLst>
          </p:cNvPr>
          <p:cNvSpPr/>
          <p:nvPr/>
        </p:nvSpPr>
        <p:spPr>
          <a:xfrm>
            <a:off x="3086711" y="3429000"/>
            <a:ext cx="8014501" cy="830997"/>
          </a:xfrm>
          <a:prstGeom prst="rect">
            <a:avLst/>
          </a:prstGeom>
        </p:spPr>
        <p:txBody>
          <a:bodyPr wrap="square">
            <a:spAutoFit/>
          </a:bodyPr>
          <a:lstStyle/>
          <a:p>
            <a:r>
              <a:rPr lang="en-US" sz="2400" b="1" dirty="0">
                <a:solidFill>
                  <a:srgbClr val="7030A0"/>
                </a:solidFill>
                <a:effectLst>
                  <a:outerShdw blurRad="38100" dist="38100" dir="2700000" algn="tl">
                    <a:srgbClr val="000000">
                      <a:alpha val="43137"/>
                    </a:srgbClr>
                  </a:outerShdw>
                </a:effectLst>
              </a:rPr>
              <a:t>= A course which runs over a short period of time but contains a lot of information and training</a:t>
            </a:r>
          </a:p>
        </p:txBody>
      </p:sp>
      <p:sp>
        <p:nvSpPr>
          <p:cNvPr id="9" name="Rectangle 8">
            <a:extLst>
              <a:ext uri="{FF2B5EF4-FFF2-40B4-BE49-F238E27FC236}">
                <a16:creationId xmlns:a16="http://schemas.microsoft.com/office/drawing/2014/main" id="{D7133F5F-4752-4DD7-867A-74D2F02FC340}"/>
              </a:ext>
            </a:extLst>
          </p:cNvPr>
          <p:cNvSpPr/>
          <p:nvPr/>
        </p:nvSpPr>
        <p:spPr>
          <a:xfrm>
            <a:off x="3581493" y="1939278"/>
            <a:ext cx="7024936" cy="461665"/>
          </a:xfrm>
          <a:prstGeom prst="rect">
            <a:avLst/>
          </a:prstGeom>
        </p:spPr>
        <p:txBody>
          <a:bodyPr wrap="none">
            <a:spAutoFit/>
          </a:bodyPr>
          <a:lstStyle/>
          <a:p>
            <a:r>
              <a:rPr lang="en-US" sz="2400" b="1" dirty="0">
                <a:solidFill>
                  <a:srgbClr val="7030A0"/>
                </a:solidFill>
                <a:effectLst>
                  <a:outerShdw blurRad="38100" dist="38100" dir="2700000" algn="tl">
                    <a:srgbClr val="000000">
                      <a:alpha val="43137"/>
                    </a:srgbClr>
                  </a:outerShdw>
                </a:effectLst>
              </a:rPr>
              <a:t>= To repay money borrowed for university education</a:t>
            </a:r>
          </a:p>
        </p:txBody>
      </p:sp>
      <p:sp>
        <p:nvSpPr>
          <p:cNvPr id="10" name="Rectangle 9">
            <a:extLst>
              <a:ext uri="{FF2B5EF4-FFF2-40B4-BE49-F238E27FC236}">
                <a16:creationId xmlns:a16="http://schemas.microsoft.com/office/drawing/2014/main" id="{0E074AC0-AC06-41B9-BC8C-72AB5E2DE339}"/>
              </a:ext>
            </a:extLst>
          </p:cNvPr>
          <p:cNvSpPr/>
          <p:nvPr/>
        </p:nvSpPr>
        <p:spPr>
          <a:xfrm>
            <a:off x="161844" y="125517"/>
            <a:ext cx="2118007" cy="58477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a:solidFill>
                  <a:schemeClr val="accent5"/>
                </a:solidFill>
                <a:effectLst>
                  <a:outerShdw blurRad="38100" dist="38100" dir="2700000" algn="tl">
                    <a:srgbClr val="000000">
                      <a:alpha val="43137"/>
                    </a:srgbClr>
                  </a:outerShdw>
                </a:effectLst>
              </a:rPr>
              <a:t>Answers </a:t>
            </a:r>
          </a:p>
        </p:txBody>
      </p:sp>
    </p:spTree>
    <p:extLst>
      <p:ext uri="{BB962C8B-B14F-4D97-AF65-F5344CB8AC3E}">
        <p14:creationId xmlns:p14="http://schemas.microsoft.com/office/powerpoint/2010/main" val="40891196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5CF8D7-EC46-4210-88EC-A585C56E7343}"/>
              </a:ext>
            </a:extLst>
          </p:cNvPr>
          <p:cNvSpPr>
            <a:spLocks noGrp="1"/>
          </p:cNvSpPr>
          <p:nvPr>
            <p:ph type="ctrTitle"/>
          </p:nvPr>
        </p:nvSpPr>
        <p:spPr>
          <a:xfrm>
            <a:off x="2688165" y="1913467"/>
            <a:ext cx="6815669" cy="1515533"/>
          </a:xfrm>
        </p:spPr>
        <p:txBody>
          <a:bodyPr/>
          <a:lstStyle/>
          <a:p>
            <a:r>
              <a:rPr lang="en-US" b="1" dirty="0">
                <a:solidFill>
                  <a:schemeClr val="accent6">
                    <a:lumMod val="75000"/>
                  </a:schemeClr>
                </a:solidFill>
                <a:effectLst>
                  <a:outerShdw blurRad="38100" dist="38100" dir="2700000" algn="tl">
                    <a:srgbClr val="000000">
                      <a:alpha val="43137"/>
                    </a:srgbClr>
                  </a:outerShdw>
                </a:effectLst>
              </a:rPr>
              <a:t>Vocabulary Exercises</a:t>
            </a:r>
            <a:endParaRPr lang="en-US" dirty="0">
              <a:solidFill>
                <a:schemeClr val="accent6">
                  <a:lumMod val="75000"/>
                </a:schemeClr>
              </a:solidFill>
              <a:effectLst>
                <a:outerShdw blurRad="38100" dist="38100" dir="2700000" algn="tl">
                  <a:srgbClr val="000000">
                    <a:alpha val="43137"/>
                  </a:srgbClr>
                </a:outerShdw>
              </a:effectLst>
            </a:endParaRPr>
          </a:p>
        </p:txBody>
      </p:sp>
      <p:sp>
        <p:nvSpPr>
          <p:cNvPr id="3" name="Sous-titre 2">
            <a:extLst>
              <a:ext uri="{FF2B5EF4-FFF2-40B4-BE49-F238E27FC236}">
                <a16:creationId xmlns:a16="http://schemas.microsoft.com/office/drawing/2014/main" id="{6AB3665C-44BC-4797-A643-C4F6EBA5EF15}"/>
              </a:ext>
            </a:extLst>
          </p:cNvPr>
          <p:cNvSpPr>
            <a:spLocks noGrp="1"/>
          </p:cNvSpPr>
          <p:nvPr>
            <p:ph type="subTitle" idx="1"/>
          </p:nvPr>
        </p:nvSpPr>
        <p:spPr>
          <a:xfrm>
            <a:off x="2404997" y="3632545"/>
            <a:ext cx="7427935" cy="1320802"/>
          </a:xfrm>
        </p:spPr>
        <p:txBody>
          <a:bodyPr>
            <a:normAutofit/>
          </a:bodyPr>
          <a:lstStyle/>
          <a:p>
            <a:r>
              <a:rPr lang="en-US" sz="3200" b="1" dirty="0">
                <a:solidFill>
                  <a:srgbClr val="C00000"/>
                </a:solidFill>
                <a:effectLst>
                  <a:outerShdw blurRad="38100" dist="38100" dir="2700000" algn="tl">
                    <a:srgbClr val="000000">
                      <a:alpha val="43137"/>
                    </a:srgbClr>
                  </a:outerShdw>
                </a:effectLst>
              </a:rPr>
              <a:t>Useful Education  Vocabulary</a:t>
            </a:r>
            <a:endParaRPr lang="fr-FR" sz="3200" b="1" dirty="0">
              <a:solidFill>
                <a:srgbClr val="C00000"/>
              </a:solidFill>
              <a:effectLst>
                <a:outerShdw blurRad="38100" dist="38100" dir="2700000" algn="tl">
                  <a:srgbClr val="000000">
                    <a:alpha val="43137"/>
                  </a:srgbClr>
                </a:outerShdw>
              </a:effectLst>
            </a:endParaRPr>
          </a:p>
          <a:p>
            <a:r>
              <a:rPr lang="en-US" sz="2400" b="1" dirty="0">
                <a:solidFill>
                  <a:srgbClr val="00B0F0"/>
                </a:solidFill>
                <a:effectLst>
                  <a:outerShdw blurRad="38100" dist="38100" dir="2700000" algn="tl">
                    <a:srgbClr val="000000">
                      <a:alpha val="43137"/>
                    </a:srgbClr>
                  </a:outerShdw>
                </a:effectLst>
              </a:rPr>
              <a:t>Complete the sentences using no more than two words.</a:t>
            </a:r>
          </a:p>
        </p:txBody>
      </p:sp>
    </p:spTree>
    <p:extLst>
      <p:ext uri="{BB962C8B-B14F-4D97-AF65-F5344CB8AC3E}">
        <p14:creationId xmlns:p14="http://schemas.microsoft.com/office/powerpoint/2010/main" val="39581723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E639CB-C872-4A48-84B9-B951F9A582B1}"/>
              </a:ext>
            </a:extLst>
          </p:cNvPr>
          <p:cNvSpPr/>
          <p:nvPr/>
        </p:nvSpPr>
        <p:spPr>
          <a:xfrm>
            <a:off x="701457" y="797510"/>
            <a:ext cx="10797435" cy="4832092"/>
          </a:xfrm>
          <a:prstGeom prst="rect">
            <a:avLst/>
          </a:prstGeom>
        </p:spPr>
        <p:txBody>
          <a:bodyPr wrap="square">
            <a:spAutoFit/>
          </a:bodyPr>
          <a:lstStyle/>
          <a:p>
            <a:r>
              <a:rPr lang="en-US" sz="2800" b="1" dirty="0">
                <a:solidFill>
                  <a:srgbClr val="C00000"/>
                </a:solidFill>
                <a:effectLst>
                  <a:outerShdw blurRad="38100" dist="38100" dir="2700000" algn="tl">
                    <a:srgbClr val="000000">
                      <a:alpha val="43137"/>
                    </a:srgbClr>
                  </a:outerShdw>
                </a:effectLst>
              </a:rPr>
              <a:t>1. </a:t>
            </a:r>
            <a:r>
              <a:rPr lang="en-US" sz="2800" b="1" dirty="0">
                <a:effectLst>
                  <a:outerShdw blurRad="38100" dist="38100" dir="2700000" algn="tl">
                    <a:srgbClr val="000000">
                      <a:alpha val="43137"/>
                    </a:srgbClr>
                  </a:outerShdw>
                </a:effectLst>
              </a:rPr>
              <a:t>The rate of ............... is higher in developed countries than in under developed countries.</a:t>
            </a:r>
          </a:p>
          <a:p>
            <a:r>
              <a:rPr lang="en-US" sz="2800" b="1" dirty="0">
                <a:solidFill>
                  <a:srgbClr val="C00000"/>
                </a:solidFill>
                <a:effectLst>
                  <a:outerShdw blurRad="38100" dist="38100" dir="2700000" algn="tl">
                    <a:srgbClr val="000000">
                      <a:alpha val="43137"/>
                    </a:srgbClr>
                  </a:outerShdw>
                </a:effectLst>
              </a:rPr>
              <a:t>2. </a:t>
            </a:r>
            <a:r>
              <a:rPr lang="en-US" sz="2800" b="1" dirty="0">
                <a:effectLst>
                  <a:outerShdw blurRad="38100" dist="38100" dir="2700000" algn="tl">
                    <a:srgbClr val="000000">
                      <a:alpha val="43137"/>
                    </a:srgbClr>
                  </a:outerShdw>
                </a:effectLst>
              </a:rPr>
              <a:t>Schools should offer a ..................... which includes subjects relating to all minority groups.</a:t>
            </a:r>
          </a:p>
          <a:p>
            <a:r>
              <a:rPr lang="en-US" sz="2800" b="1" dirty="0">
                <a:solidFill>
                  <a:srgbClr val="C00000"/>
                </a:solidFill>
                <a:effectLst>
                  <a:outerShdw blurRad="38100" dist="38100" dir="2700000" algn="tl">
                    <a:srgbClr val="000000">
                      <a:alpha val="43137"/>
                    </a:srgbClr>
                  </a:outerShdw>
                </a:effectLst>
              </a:rPr>
              <a:t>3. </a:t>
            </a:r>
            <a:r>
              <a:rPr lang="en-US" sz="2800" b="1" dirty="0">
                <a:effectLst>
                  <a:outerShdw blurRad="38100" dist="38100" dir="2700000" algn="tl">
                    <a:srgbClr val="000000">
                      <a:alpha val="43137"/>
                    </a:srgbClr>
                  </a:outerShdw>
                </a:effectLst>
              </a:rPr>
              <a:t>The rise in university fees has led to a large proportion of students taking out ..................... which can often be difficult to pay back.</a:t>
            </a:r>
          </a:p>
          <a:p>
            <a:r>
              <a:rPr lang="en-US" sz="2800" b="1" dirty="0">
                <a:solidFill>
                  <a:srgbClr val="C00000"/>
                </a:solidFill>
                <a:effectLst>
                  <a:outerShdw blurRad="38100" dist="38100" dir="2700000" algn="tl">
                    <a:srgbClr val="000000">
                      <a:alpha val="43137"/>
                    </a:srgbClr>
                  </a:outerShdw>
                </a:effectLst>
              </a:rPr>
              <a:t>4. </a:t>
            </a:r>
            <a:r>
              <a:rPr lang="en-US" sz="2800" b="1" dirty="0">
                <a:effectLst>
                  <a:outerShdw blurRad="38100" dist="38100" dir="2700000" algn="tl">
                    <a:srgbClr val="000000">
                      <a:alpha val="43137"/>
                    </a:srgbClr>
                  </a:outerShdw>
                </a:effectLst>
              </a:rPr>
              <a:t>Students who take a ............... often find it difficult to get back into their studies again.</a:t>
            </a:r>
          </a:p>
          <a:p>
            <a:r>
              <a:rPr lang="en-US" sz="2800" b="1" dirty="0">
                <a:solidFill>
                  <a:srgbClr val="C00000"/>
                </a:solidFill>
                <a:effectLst>
                  <a:outerShdw blurRad="38100" dist="38100" dir="2700000" algn="tl">
                    <a:srgbClr val="000000">
                      <a:alpha val="43137"/>
                    </a:srgbClr>
                  </a:outerShdw>
                </a:effectLst>
              </a:rPr>
              <a:t>5. </a:t>
            </a:r>
            <a:r>
              <a:rPr lang="en-US" sz="2800" b="1" dirty="0">
                <a:effectLst>
                  <a:outerShdw blurRad="38100" dist="38100" dir="2700000" algn="tl">
                    <a:srgbClr val="000000">
                      <a:alpha val="43137"/>
                    </a:srgbClr>
                  </a:outerShdw>
                </a:effectLst>
              </a:rPr>
              <a:t>Rather than the government offering free university education for all people, they should, instead, ensure that a certain number of gifted individuals receive a ...................</a:t>
            </a:r>
          </a:p>
        </p:txBody>
      </p:sp>
    </p:spTree>
    <p:extLst>
      <p:ext uri="{BB962C8B-B14F-4D97-AF65-F5344CB8AC3E}">
        <p14:creationId xmlns:p14="http://schemas.microsoft.com/office/powerpoint/2010/main" val="25599935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E639CB-C872-4A48-84B9-B951F9A582B1}"/>
              </a:ext>
            </a:extLst>
          </p:cNvPr>
          <p:cNvSpPr/>
          <p:nvPr/>
        </p:nvSpPr>
        <p:spPr>
          <a:xfrm>
            <a:off x="701457" y="797510"/>
            <a:ext cx="10797435" cy="4832092"/>
          </a:xfrm>
          <a:prstGeom prst="rect">
            <a:avLst/>
          </a:prstGeom>
        </p:spPr>
        <p:txBody>
          <a:bodyPr wrap="square">
            <a:spAutoFit/>
          </a:bodyPr>
          <a:lstStyle/>
          <a:p>
            <a:r>
              <a:rPr lang="en-US" sz="2800" b="1" dirty="0">
                <a:solidFill>
                  <a:srgbClr val="C00000"/>
                </a:solidFill>
                <a:effectLst>
                  <a:outerShdw blurRad="38100" dist="38100" dir="2700000" algn="tl">
                    <a:srgbClr val="000000">
                      <a:alpha val="43137"/>
                    </a:srgbClr>
                  </a:outerShdw>
                </a:effectLst>
              </a:rPr>
              <a:t>1. </a:t>
            </a:r>
            <a:r>
              <a:rPr lang="en-US" sz="2800" b="1" dirty="0">
                <a:effectLst>
                  <a:outerShdw blurRad="38100" dist="38100" dir="2700000" algn="tl">
                    <a:srgbClr val="000000">
                      <a:alpha val="43137"/>
                    </a:srgbClr>
                  </a:outerShdw>
                </a:effectLst>
              </a:rPr>
              <a:t>The rate of</a:t>
            </a:r>
            <a:r>
              <a:rPr lang="en-US" sz="2800" b="1" dirty="0">
                <a:solidFill>
                  <a:srgbClr val="00B0F0"/>
                </a:solidFill>
                <a:effectLst>
                  <a:outerShdw blurRad="38100" dist="38100" dir="2700000" algn="tl">
                    <a:srgbClr val="000000">
                      <a:alpha val="43137"/>
                    </a:srgbClr>
                  </a:outerShdw>
                </a:effectLst>
              </a:rPr>
              <a:t> literacy </a:t>
            </a:r>
            <a:r>
              <a:rPr lang="en-US" sz="2800" b="1" dirty="0">
                <a:effectLst>
                  <a:outerShdw blurRad="38100" dist="38100" dir="2700000" algn="tl">
                    <a:srgbClr val="000000">
                      <a:alpha val="43137"/>
                    </a:srgbClr>
                  </a:outerShdw>
                </a:effectLst>
              </a:rPr>
              <a:t>is higher in developed countries than in under developed countries.</a:t>
            </a:r>
          </a:p>
          <a:p>
            <a:r>
              <a:rPr lang="en-US" sz="2800" b="1" dirty="0">
                <a:solidFill>
                  <a:srgbClr val="C00000"/>
                </a:solidFill>
                <a:effectLst>
                  <a:outerShdw blurRad="38100" dist="38100" dir="2700000" algn="tl">
                    <a:srgbClr val="000000">
                      <a:alpha val="43137"/>
                    </a:srgbClr>
                  </a:outerShdw>
                </a:effectLst>
              </a:rPr>
              <a:t>2. </a:t>
            </a:r>
            <a:r>
              <a:rPr lang="en-US" sz="2800" b="1" dirty="0">
                <a:effectLst>
                  <a:outerShdw blurRad="38100" dist="38100" dir="2700000" algn="tl">
                    <a:srgbClr val="000000">
                      <a:alpha val="43137"/>
                    </a:srgbClr>
                  </a:outerShdw>
                </a:effectLst>
              </a:rPr>
              <a:t>Schools should offer a </a:t>
            </a:r>
            <a:r>
              <a:rPr lang="en-US" sz="2800" b="1" dirty="0">
                <a:solidFill>
                  <a:srgbClr val="00B0F0"/>
                </a:solidFill>
                <a:effectLst>
                  <a:outerShdw blurRad="38100" dist="38100" dir="2700000" algn="tl">
                    <a:srgbClr val="000000">
                      <a:alpha val="43137"/>
                    </a:srgbClr>
                  </a:outerShdw>
                </a:effectLst>
              </a:rPr>
              <a:t>comprehensive education </a:t>
            </a:r>
            <a:r>
              <a:rPr lang="en-US" sz="2800" b="1" dirty="0">
                <a:effectLst>
                  <a:outerShdw blurRad="38100" dist="38100" dir="2700000" algn="tl">
                    <a:srgbClr val="000000">
                      <a:alpha val="43137"/>
                    </a:srgbClr>
                  </a:outerShdw>
                </a:effectLst>
              </a:rPr>
              <a:t>which includes subjects relating to all minority groups.</a:t>
            </a:r>
          </a:p>
          <a:p>
            <a:r>
              <a:rPr lang="en-US" sz="2800" b="1" dirty="0">
                <a:solidFill>
                  <a:srgbClr val="C00000"/>
                </a:solidFill>
                <a:effectLst>
                  <a:outerShdw blurRad="38100" dist="38100" dir="2700000" algn="tl">
                    <a:srgbClr val="000000">
                      <a:alpha val="43137"/>
                    </a:srgbClr>
                  </a:outerShdw>
                </a:effectLst>
              </a:rPr>
              <a:t>3. </a:t>
            </a:r>
            <a:r>
              <a:rPr lang="en-US" sz="2800" b="1" dirty="0">
                <a:effectLst>
                  <a:outerShdw blurRad="38100" dist="38100" dir="2700000" algn="tl">
                    <a:srgbClr val="000000">
                      <a:alpha val="43137"/>
                    </a:srgbClr>
                  </a:outerShdw>
                </a:effectLst>
              </a:rPr>
              <a:t>The rise in university fees has led to a large proportion of students taking out </a:t>
            </a:r>
            <a:r>
              <a:rPr lang="en-US" sz="2800" b="1" dirty="0">
                <a:solidFill>
                  <a:srgbClr val="00B0F0"/>
                </a:solidFill>
                <a:effectLst>
                  <a:outerShdw blurRad="38100" dist="38100" dir="2700000" algn="tl">
                    <a:srgbClr val="000000">
                      <a:alpha val="43137"/>
                    </a:srgbClr>
                  </a:outerShdw>
                </a:effectLst>
              </a:rPr>
              <a:t>students loans </a:t>
            </a:r>
            <a:r>
              <a:rPr lang="en-US" sz="2800" b="1" dirty="0">
                <a:effectLst>
                  <a:outerShdw blurRad="38100" dist="38100" dir="2700000" algn="tl">
                    <a:srgbClr val="000000">
                      <a:alpha val="43137"/>
                    </a:srgbClr>
                  </a:outerShdw>
                </a:effectLst>
              </a:rPr>
              <a:t>which can often be difficult to pay back.</a:t>
            </a:r>
          </a:p>
          <a:p>
            <a:r>
              <a:rPr lang="en-US" sz="2800" b="1" dirty="0">
                <a:solidFill>
                  <a:srgbClr val="C00000"/>
                </a:solidFill>
                <a:effectLst>
                  <a:outerShdw blurRad="38100" dist="38100" dir="2700000" algn="tl">
                    <a:srgbClr val="000000">
                      <a:alpha val="43137"/>
                    </a:srgbClr>
                  </a:outerShdw>
                </a:effectLst>
              </a:rPr>
              <a:t>4. </a:t>
            </a:r>
            <a:r>
              <a:rPr lang="en-US" sz="2800" b="1" dirty="0">
                <a:effectLst>
                  <a:outerShdw blurRad="38100" dist="38100" dir="2700000" algn="tl">
                    <a:srgbClr val="000000">
                      <a:alpha val="43137"/>
                    </a:srgbClr>
                  </a:outerShdw>
                </a:effectLst>
              </a:rPr>
              <a:t>Students who take a </a:t>
            </a:r>
            <a:r>
              <a:rPr lang="en-US" sz="2800" b="1" dirty="0">
                <a:solidFill>
                  <a:srgbClr val="00B0F0"/>
                </a:solidFill>
                <a:effectLst>
                  <a:outerShdw blurRad="38100" dist="38100" dir="2700000" algn="tl">
                    <a:srgbClr val="000000">
                      <a:alpha val="43137"/>
                    </a:srgbClr>
                  </a:outerShdw>
                </a:effectLst>
              </a:rPr>
              <a:t>gap year </a:t>
            </a:r>
            <a:r>
              <a:rPr lang="en-US" sz="2800" b="1" dirty="0">
                <a:effectLst>
                  <a:outerShdw blurRad="38100" dist="38100" dir="2700000" algn="tl">
                    <a:srgbClr val="000000">
                      <a:alpha val="43137"/>
                    </a:srgbClr>
                  </a:outerShdw>
                </a:effectLst>
              </a:rPr>
              <a:t>often find it difficult to get back into their studies again.</a:t>
            </a:r>
          </a:p>
          <a:p>
            <a:r>
              <a:rPr lang="en-US" sz="2800" b="1" dirty="0">
                <a:solidFill>
                  <a:srgbClr val="C00000"/>
                </a:solidFill>
                <a:effectLst>
                  <a:outerShdw blurRad="38100" dist="38100" dir="2700000" algn="tl">
                    <a:srgbClr val="000000">
                      <a:alpha val="43137"/>
                    </a:srgbClr>
                  </a:outerShdw>
                </a:effectLst>
              </a:rPr>
              <a:t>5. </a:t>
            </a:r>
            <a:r>
              <a:rPr lang="en-US" sz="2800" b="1" dirty="0">
                <a:effectLst>
                  <a:outerShdw blurRad="38100" dist="38100" dir="2700000" algn="tl">
                    <a:srgbClr val="000000">
                      <a:alpha val="43137"/>
                    </a:srgbClr>
                  </a:outerShdw>
                </a:effectLst>
              </a:rPr>
              <a:t>Rather than the government offering free university education for all people, they should, instead, ensure that a certain number of gifted individuals receive a </a:t>
            </a:r>
            <a:r>
              <a:rPr lang="en-US" sz="2800" b="1" dirty="0">
                <a:solidFill>
                  <a:srgbClr val="00B0F0"/>
                </a:solidFill>
                <a:effectLst>
                  <a:outerShdw blurRad="38100" dist="38100" dir="2700000" algn="tl">
                    <a:srgbClr val="000000">
                      <a:alpha val="43137"/>
                    </a:srgbClr>
                  </a:outerShdw>
                </a:effectLst>
              </a:rPr>
              <a:t>scholarship</a:t>
            </a:r>
          </a:p>
        </p:txBody>
      </p:sp>
      <p:sp>
        <p:nvSpPr>
          <p:cNvPr id="3" name="Rectangle 2">
            <a:extLst>
              <a:ext uri="{FF2B5EF4-FFF2-40B4-BE49-F238E27FC236}">
                <a16:creationId xmlns:a16="http://schemas.microsoft.com/office/drawing/2014/main" id="{6B23F047-1B7E-4755-9E3F-CCCC159791B5}"/>
              </a:ext>
            </a:extLst>
          </p:cNvPr>
          <p:cNvSpPr/>
          <p:nvPr/>
        </p:nvSpPr>
        <p:spPr>
          <a:xfrm>
            <a:off x="161844" y="125517"/>
            <a:ext cx="2118007" cy="58477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a:solidFill>
                  <a:schemeClr val="accent5"/>
                </a:solidFill>
                <a:effectLst>
                  <a:outerShdw blurRad="38100" dist="38100" dir="2700000" algn="tl">
                    <a:srgbClr val="000000">
                      <a:alpha val="43137"/>
                    </a:srgbClr>
                  </a:outerShdw>
                </a:effectLst>
              </a:rPr>
              <a:t>Answers </a:t>
            </a:r>
          </a:p>
        </p:txBody>
      </p:sp>
    </p:spTree>
    <p:extLst>
      <p:ext uri="{BB962C8B-B14F-4D97-AF65-F5344CB8AC3E}">
        <p14:creationId xmlns:p14="http://schemas.microsoft.com/office/powerpoint/2010/main" val="467467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0EA156-B807-40C0-B8D8-1D233EA58248}"/>
              </a:ext>
            </a:extLst>
          </p:cNvPr>
          <p:cNvSpPr>
            <a:spLocks noGrp="1"/>
          </p:cNvSpPr>
          <p:nvPr>
            <p:ph type="title"/>
          </p:nvPr>
        </p:nvSpPr>
        <p:spPr>
          <a:xfrm>
            <a:off x="769308" y="606351"/>
            <a:ext cx="10278647" cy="1303867"/>
          </a:xfrm>
        </p:spPr>
        <p:txBody>
          <a:bodyPr>
            <a:normAutofit fontScale="90000"/>
          </a:bodyPr>
          <a:lstStyle/>
          <a:p>
            <a:pPr algn="l"/>
            <a:r>
              <a:rPr lang="en-US" b="1" dirty="0">
                <a:solidFill>
                  <a:schemeClr val="accent4"/>
                </a:solidFill>
                <a:effectLst>
                  <a:outerShdw blurRad="38100" dist="38100" dir="2700000" algn="tl">
                    <a:srgbClr val="000000">
                      <a:alpha val="43137"/>
                    </a:srgbClr>
                  </a:outerShdw>
                </a:effectLst>
              </a:rPr>
              <a:t>The correct order the Educational Institutions </a:t>
            </a:r>
          </a:p>
        </p:txBody>
      </p:sp>
      <p:sp>
        <p:nvSpPr>
          <p:cNvPr id="4" name="Rectangle 3">
            <a:extLst>
              <a:ext uri="{FF2B5EF4-FFF2-40B4-BE49-F238E27FC236}">
                <a16:creationId xmlns:a16="http://schemas.microsoft.com/office/drawing/2014/main" id="{A4BBF131-5B70-4CD4-AD09-2DB29848F61C}"/>
              </a:ext>
            </a:extLst>
          </p:cNvPr>
          <p:cNvSpPr/>
          <p:nvPr/>
        </p:nvSpPr>
        <p:spPr>
          <a:xfrm>
            <a:off x="957198" y="3312730"/>
            <a:ext cx="3807911" cy="1055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rPr>
              <a:t>02 </a:t>
            </a:r>
            <a:r>
              <a:rPr lang="en-US" sz="4000" b="1" dirty="0"/>
              <a:t>Primary school</a:t>
            </a:r>
          </a:p>
        </p:txBody>
      </p:sp>
      <p:sp>
        <p:nvSpPr>
          <p:cNvPr id="6" name="Rectangle 5">
            <a:extLst>
              <a:ext uri="{FF2B5EF4-FFF2-40B4-BE49-F238E27FC236}">
                <a16:creationId xmlns:a16="http://schemas.microsoft.com/office/drawing/2014/main" id="{D26ADA60-7549-4EA5-AA72-5E0E5CB37435}"/>
              </a:ext>
            </a:extLst>
          </p:cNvPr>
          <p:cNvSpPr/>
          <p:nvPr/>
        </p:nvSpPr>
        <p:spPr>
          <a:xfrm>
            <a:off x="5724396" y="4827976"/>
            <a:ext cx="5650280" cy="11062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rPr>
              <a:t>06</a:t>
            </a:r>
            <a:r>
              <a:rPr lang="en-US" sz="4000" b="1" dirty="0"/>
              <a:t> Post -graduate school </a:t>
            </a:r>
          </a:p>
        </p:txBody>
      </p:sp>
      <p:sp>
        <p:nvSpPr>
          <p:cNvPr id="9" name="Rectangle 8">
            <a:extLst>
              <a:ext uri="{FF2B5EF4-FFF2-40B4-BE49-F238E27FC236}">
                <a16:creationId xmlns:a16="http://schemas.microsoft.com/office/drawing/2014/main" id="{C0E87E28-8152-4FA2-9863-6BE6BDDD5EAE}"/>
              </a:ext>
            </a:extLst>
          </p:cNvPr>
          <p:cNvSpPr/>
          <p:nvPr/>
        </p:nvSpPr>
        <p:spPr>
          <a:xfrm>
            <a:off x="957198" y="1910218"/>
            <a:ext cx="3807912" cy="1055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rPr>
              <a:t>01</a:t>
            </a:r>
            <a:r>
              <a:rPr lang="en-US" sz="4000" b="1" dirty="0"/>
              <a:t> kindergarten</a:t>
            </a:r>
          </a:p>
        </p:txBody>
      </p:sp>
      <p:sp>
        <p:nvSpPr>
          <p:cNvPr id="10" name="Rectangle 9">
            <a:extLst>
              <a:ext uri="{FF2B5EF4-FFF2-40B4-BE49-F238E27FC236}">
                <a16:creationId xmlns:a16="http://schemas.microsoft.com/office/drawing/2014/main" id="{A5B17779-A157-4EE4-9920-563C53A760EE}"/>
              </a:ext>
            </a:extLst>
          </p:cNvPr>
          <p:cNvSpPr/>
          <p:nvPr/>
        </p:nvSpPr>
        <p:spPr>
          <a:xfrm>
            <a:off x="5724396" y="3099084"/>
            <a:ext cx="5514582" cy="14584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rPr>
              <a:t>05 </a:t>
            </a:r>
            <a:r>
              <a:rPr lang="en-US" sz="4000" b="1" dirty="0"/>
              <a:t>Higher education, University or tertiary  </a:t>
            </a:r>
          </a:p>
        </p:txBody>
      </p:sp>
      <p:sp>
        <p:nvSpPr>
          <p:cNvPr id="11" name="Rectangle 10">
            <a:extLst>
              <a:ext uri="{FF2B5EF4-FFF2-40B4-BE49-F238E27FC236}">
                <a16:creationId xmlns:a16="http://schemas.microsoft.com/office/drawing/2014/main" id="{2EC94917-3448-460D-A077-717100B8BB70}"/>
              </a:ext>
            </a:extLst>
          </p:cNvPr>
          <p:cNvSpPr/>
          <p:nvPr/>
        </p:nvSpPr>
        <p:spPr>
          <a:xfrm>
            <a:off x="957198" y="4715242"/>
            <a:ext cx="3807912" cy="1055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rPr>
              <a:t>03</a:t>
            </a:r>
            <a:r>
              <a:rPr lang="en-US" sz="4000" b="1" dirty="0"/>
              <a:t> Secondary school</a:t>
            </a:r>
          </a:p>
        </p:txBody>
      </p:sp>
      <p:sp>
        <p:nvSpPr>
          <p:cNvPr id="12" name="Rectangle 11">
            <a:extLst>
              <a:ext uri="{FF2B5EF4-FFF2-40B4-BE49-F238E27FC236}">
                <a16:creationId xmlns:a16="http://schemas.microsoft.com/office/drawing/2014/main" id="{8F61DF02-A447-4259-A9BA-A17BF79AF65D}"/>
              </a:ext>
            </a:extLst>
          </p:cNvPr>
          <p:cNvSpPr/>
          <p:nvPr/>
        </p:nvSpPr>
        <p:spPr>
          <a:xfrm>
            <a:off x="5724396" y="1773291"/>
            <a:ext cx="5323559" cy="1055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rPr>
              <a:t>04</a:t>
            </a:r>
            <a:r>
              <a:rPr lang="en-US" sz="4000" b="1" dirty="0"/>
              <a:t> College </a:t>
            </a:r>
          </a:p>
        </p:txBody>
      </p:sp>
    </p:spTree>
    <p:extLst>
      <p:ext uri="{BB962C8B-B14F-4D97-AF65-F5344CB8AC3E}">
        <p14:creationId xmlns:p14="http://schemas.microsoft.com/office/powerpoint/2010/main" val="3949210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D677A4-CA7F-4B3B-80AC-CD6C16D3196E}"/>
              </a:ext>
            </a:extLst>
          </p:cNvPr>
          <p:cNvSpPr>
            <a:spLocks noGrp="1"/>
          </p:cNvSpPr>
          <p:nvPr>
            <p:ph type="ctrTitle"/>
          </p:nvPr>
        </p:nvSpPr>
        <p:spPr>
          <a:xfrm>
            <a:off x="2683933" y="2899830"/>
            <a:ext cx="6815669" cy="1515533"/>
          </a:xfrm>
        </p:spPr>
        <p:txBody>
          <a:bodyPr/>
          <a:lstStyle/>
          <a:p>
            <a:r>
              <a:rPr lang="en-US" sz="6000" b="1" dirty="0">
                <a:solidFill>
                  <a:schemeClr val="accent4"/>
                </a:solidFill>
                <a:latin typeface="Monotype Corsiva" panose="03010101010201010101" pitchFamily="66" charset="0"/>
              </a:rPr>
              <a:t>Useful Language &amp; Collocations</a:t>
            </a:r>
          </a:p>
        </p:txBody>
      </p:sp>
    </p:spTree>
    <p:extLst>
      <p:ext uri="{BB962C8B-B14F-4D97-AF65-F5344CB8AC3E}">
        <p14:creationId xmlns:p14="http://schemas.microsoft.com/office/powerpoint/2010/main" val="1961798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691CFC-470F-485F-AA6A-E04D6049133E}"/>
              </a:ext>
            </a:extLst>
          </p:cNvPr>
          <p:cNvSpPr>
            <a:spLocks noGrp="1"/>
          </p:cNvSpPr>
          <p:nvPr>
            <p:ph type="title"/>
          </p:nvPr>
        </p:nvSpPr>
        <p:spPr>
          <a:xfrm>
            <a:off x="839244" y="434121"/>
            <a:ext cx="10759857" cy="1303867"/>
          </a:xfrm>
        </p:spPr>
        <p:txBody>
          <a:bodyPr>
            <a:normAutofit fontScale="90000"/>
          </a:bodyPr>
          <a:lstStyle/>
          <a:p>
            <a:pPr algn="l"/>
            <a:r>
              <a:rPr lang="en-US" b="1" dirty="0">
                <a:solidFill>
                  <a:srgbClr val="FF0000"/>
                </a:solidFill>
                <a:effectLst>
                  <a:outerShdw blurRad="38100" dist="38100" dir="2700000" algn="tl">
                    <a:srgbClr val="000000">
                      <a:alpha val="43137"/>
                    </a:srgbClr>
                  </a:outerShdw>
                </a:effectLst>
              </a:rPr>
              <a:t>Match words with their synonyms or definitions </a:t>
            </a:r>
          </a:p>
        </p:txBody>
      </p:sp>
      <p:sp>
        <p:nvSpPr>
          <p:cNvPr id="5" name="Rectangle 4">
            <a:extLst>
              <a:ext uri="{FF2B5EF4-FFF2-40B4-BE49-F238E27FC236}">
                <a16:creationId xmlns:a16="http://schemas.microsoft.com/office/drawing/2014/main" id="{242FB251-4ED8-434F-9685-073002DF2D20}"/>
              </a:ext>
            </a:extLst>
          </p:cNvPr>
          <p:cNvSpPr/>
          <p:nvPr/>
        </p:nvSpPr>
        <p:spPr>
          <a:xfrm>
            <a:off x="701458" y="1997900"/>
            <a:ext cx="3795387" cy="105218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a:solidFill>
                  <a:srgbClr val="0070C0"/>
                </a:solidFill>
              </a:rPr>
              <a:t>Lab work </a:t>
            </a:r>
          </a:p>
        </p:txBody>
      </p:sp>
      <p:sp>
        <p:nvSpPr>
          <p:cNvPr id="7" name="Rectangle 6">
            <a:extLst>
              <a:ext uri="{FF2B5EF4-FFF2-40B4-BE49-F238E27FC236}">
                <a16:creationId xmlns:a16="http://schemas.microsoft.com/office/drawing/2014/main" id="{92972342-8A59-490A-B2B6-A0FE5BF4DE72}"/>
              </a:ext>
            </a:extLst>
          </p:cNvPr>
          <p:cNvSpPr/>
          <p:nvPr/>
        </p:nvSpPr>
        <p:spPr>
          <a:xfrm>
            <a:off x="701458" y="3653426"/>
            <a:ext cx="3795387" cy="105218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a:solidFill>
                  <a:srgbClr val="0070C0"/>
                </a:solidFill>
              </a:rPr>
              <a:t>Dissection </a:t>
            </a:r>
          </a:p>
        </p:txBody>
      </p:sp>
      <p:sp>
        <p:nvSpPr>
          <p:cNvPr id="8" name="Rectangle 7">
            <a:extLst>
              <a:ext uri="{FF2B5EF4-FFF2-40B4-BE49-F238E27FC236}">
                <a16:creationId xmlns:a16="http://schemas.microsoft.com/office/drawing/2014/main" id="{CF8C8A50-50B1-43EC-AEF2-9FCDA5D0D694}"/>
              </a:ext>
            </a:extLst>
          </p:cNvPr>
          <p:cNvSpPr/>
          <p:nvPr/>
        </p:nvSpPr>
        <p:spPr>
          <a:xfrm>
            <a:off x="701458" y="5111781"/>
            <a:ext cx="3795387" cy="105218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a:solidFill>
                  <a:srgbClr val="0070C0"/>
                </a:solidFill>
              </a:rPr>
              <a:t>Scheduled lessons   </a:t>
            </a:r>
          </a:p>
        </p:txBody>
      </p:sp>
      <p:sp>
        <p:nvSpPr>
          <p:cNvPr id="9" name="Rectangle 8">
            <a:extLst>
              <a:ext uri="{FF2B5EF4-FFF2-40B4-BE49-F238E27FC236}">
                <a16:creationId xmlns:a16="http://schemas.microsoft.com/office/drawing/2014/main" id="{FF999233-03B2-4335-91E7-0310754B7432}"/>
              </a:ext>
            </a:extLst>
          </p:cNvPr>
          <p:cNvSpPr/>
          <p:nvPr/>
        </p:nvSpPr>
        <p:spPr>
          <a:xfrm>
            <a:off x="5716044" y="1737988"/>
            <a:ext cx="5636712" cy="14342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n-US" sz="3200" dirty="0"/>
              <a:t> </a:t>
            </a:r>
            <a:r>
              <a:rPr lang="en-US" sz="3600" b="1" dirty="0">
                <a:solidFill>
                  <a:schemeClr val="accent1">
                    <a:lumMod val="50000"/>
                  </a:schemeClr>
                </a:solidFill>
                <a:effectLst>
                  <a:outerShdw blurRad="38100" dist="38100" dir="2700000" algn="tl">
                    <a:srgbClr val="000000">
                      <a:alpha val="43137"/>
                    </a:srgbClr>
                  </a:outerShdw>
                </a:effectLst>
              </a:rPr>
              <a:t>lessons which are planned and written into a school </a:t>
            </a:r>
            <a:endParaRPr lang="en-US" sz="3200" b="1" dirty="0">
              <a:solidFill>
                <a:schemeClr val="accent1">
                  <a:lumMod val="50000"/>
                </a:schemeClr>
              </a:solidFill>
              <a:effectLst>
                <a:outerShdw blurRad="38100" dist="38100" dir="2700000" algn="tl">
                  <a:srgbClr val="000000">
                    <a:alpha val="43137"/>
                  </a:srgbClr>
                </a:outerShdw>
              </a:effectLst>
            </a:endParaRPr>
          </a:p>
        </p:txBody>
      </p:sp>
      <p:sp>
        <p:nvSpPr>
          <p:cNvPr id="10" name="Rectangle 9">
            <a:extLst>
              <a:ext uri="{FF2B5EF4-FFF2-40B4-BE49-F238E27FC236}">
                <a16:creationId xmlns:a16="http://schemas.microsoft.com/office/drawing/2014/main" id="{C451AD62-DB92-46C6-91C3-1239E9ECBCB5}"/>
              </a:ext>
            </a:extLst>
          </p:cNvPr>
          <p:cNvSpPr/>
          <p:nvPr/>
        </p:nvSpPr>
        <p:spPr>
          <a:xfrm>
            <a:off x="5716044" y="3424884"/>
            <a:ext cx="5636712" cy="14342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n-US" sz="4000" b="1" dirty="0">
                <a:solidFill>
                  <a:schemeClr val="accent1">
                    <a:lumMod val="50000"/>
                  </a:schemeClr>
                </a:solidFill>
                <a:effectLst>
                  <a:outerShdw blurRad="38100" dist="38100" dir="2700000" algn="tl">
                    <a:srgbClr val="000000">
                      <a:alpha val="43137"/>
                    </a:srgbClr>
                  </a:outerShdw>
                </a:effectLst>
              </a:rPr>
              <a:t>Cutting  up animals for scientific research</a:t>
            </a:r>
          </a:p>
        </p:txBody>
      </p:sp>
      <p:sp>
        <p:nvSpPr>
          <p:cNvPr id="11" name="Rectangle 10">
            <a:extLst>
              <a:ext uri="{FF2B5EF4-FFF2-40B4-BE49-F238E27FC236}">
                <a16:creationId xmlns:a16="http://schemas.microsoft.com/office/drawing/2014/main" id="{D52EC1DA-6BD1-463A-AE4D-A3BB4A86C6B8}"/>
              </a:ext>
            </a:extLst>
          </p:cNvPr>
          <p:cNvSpPr/>
          <p:nvPr/>
        </p:nvSpPr>
        <p:spPr>
          <a:xfrm>
            <a:off x="5716044" y="5111781"/>
            <a:ext cx="5636712" cy="157433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n-US" sz="4000" b="1" dirty="0">
                <a:solidFill>
                  <a:schemeClr val="accent1">
                    <a:lumMod val="50000"/>
                  </a:schemeClr>
                </a:solidFill>
                <a:effectLst>
                  <a:outerShdw blurRad="38100" dist="38100" dir="2700000" algn="tl">
                    <a:srgbClr val="000000">
                      <a:alpha val="43137"/>
                    </a:srgbClr>
                  </a:outerShdw>
                </a:effectLst>
              </a:rPr>
              <a:t>laboratory experiments</a:t>
            </a:r>
          </a:p>
        </p:txBody>
      </p:sp>
    </p:spTree>
    <p:extLst>
      <p:ext uri="{BB962C8B-B14F-4D97-AF65-F5344CB8AC3E}">
        <p14:creationId xmlns:p14="http://schemas.microsoft.com/office/powerpoint/2010/main" val="4035321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691CFC-470F-485F-AA6A-E04D6049133E}"/>
              </a:ext>
            </a:extLst>
          </p:cNvPr>
          <p:cNvSpPr>
            <a:spLocks noGrp="1"/>
          </p:cNvSpPr>
          <p:nvPr>
            <p:ph type="title"/>
          </p:nvPr>
        </p:nvSpPr>
        <p:spPr>
          <a:xfrm>
            <a:off x="839244" y="434121"/>
            <a:ext cx="10759857" cy="1303867"/>
          </a:xfrm>
        </p:spPr>
        <p:txBody>
          <a:bodyPr>
            <a:normAutofit/>
          </a:bodyPr>
          <a:lstStyle/>
          <a:p>
            <a:pPr algn="l"/>
            <a:r>
              <a:rPr lang="en-US" b="1" dirty="0">
                <a:solidFill>
                  <a:srgbClr val="FF0000"/>
                </a:solidFill>
                <a:effectLst>
                  <a:outerShdw blurRad="38100" dist="38100" dir="2700000" algn="tl">
                    <a:srgbClr val="000000">
                      <a:alpha val="43137"/>
                    </a:srgbClr>
                  </a:outerShdw>
                </a:effectLst>
              </a:rPr>
              <a:t>Answers: </a:t>
            </a:r>
          </a:p>
        </p:txBody>
      </p:sp>
      <p:sp>
        <p:nvSpPr>
          <p:cNvPr id="5" name="Rectangle 4">
            <a:extLst>
              <a:ext uri="{FF2B5EF4-FFF2-40B4-BE49-F238E27FC236}">
                <a16:creationId xmlns:a16="http://schemas.microsoft.com/office/drawing/2014/main" id="{242FB251-4ED8-434F-9685-073002DF2D20}"/>
              </a:ext>
            </a:extLst>
          </p:cNvPr>
          <p:cNvSpPr/>
          <p:nvPr/>
        </p:nvSpPr>
        <p:spPr>
          <a:xfrm>
            <a:off x="701457" y="1736827"/>
            <a:ext cx="3795387" cy="105218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a:solidFill>
                  <a:srgbClr val="0070C0"/>
                </a:solidFill>
              </a:rPr>
              <a:t>Lab work </a:t>
            </a:r>
          </a:p>
        </p:txBody>
      </p:sp>
      <p:sp>
        <p:nvSpPr>
          <p:cNvPr id="7" name="Rectangle 6">
            <a:extLst>
              <a:ext uri="{FF2B5EF4-FFF2-40B4-BE49-F238E27FC236}">
                <a16:creationId xmlns:a16="http://schemas.microsoft.com/office/drawing/2014/main" id="{92972342-8A59-490A-B2B6-A0FE5BF4DE72}"/>
              </a:ext>
            </a:extLst>
          </p:cNvPr>
          <p:cNvSpPr/>
          <p:nvPr/>
        </p:nvSpPr>
        <p:spPr>
          <a:xfrm>
            <a:off x="701458" y="3554840"/>
            <a:ext cx="3795387" cy="105218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a:solidFill>
                  <a:srgbClr val="0070C0"/>
                </a:solidFill>
              </a:rPr>
              <a:t>Dissection </a:t>
            </a:r>
          </a:p>
        </p:txBody>
      </p:sp>
      <p:sp>
        <p:nvSpPr>
          <p:cNvPr id="8" name="Rectangle 7">
            <a:extLst>
              <a:ext uri="{FF2B5EF4-FFF2-40B4-BE49-F238E27FC236}">
                <a16:creationId xmlns:a16="http://schemas.microsoft.com/office/drawing/2014/main" id="{CF8C8A50-50B1-43EC-AEF2-9FCDA5D0D694}"/>
              </a:ext>
            </a:extLst>
          </p:cNvPr>
          <p:cNvSpPr/>
          <p:nvPr/>
        </p:nvSpPr>
        <p:spPr>
          <a:xfrm>
            <a:off x="701458" y="5111781"/>
            <a:ext cx="3795387" cy="105218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a:solidFill>
                  <a:srgbClr val="0070C0"/>
                </a:solidFill>
              </a:rPr>
              <a:t>Scheduled lessons   </a:t>
            </a:r>
          </a:p>
        </p:txBody>
      </p:sp>
      <p:sp>
        <p:nvSpPr>
          <p:cNvPr id="9" name="Rectangle 8">
            <a:extLst>
              <a:ext uri="{FF2B5EF4-FFF2-40B4-BE49-F238E27FC236}">
                <a16:creationId xmlns:a16="http://schemas.microsoft.com/office/drawing/2014/main" id="{FF999233-03B2-4335-91E7-0310754B7432}"/>
              </a:ext>
            </a:extLst>
          </p:cNvPr>
          <p:cNvSpPr/>
          <p:nvPr/>
        </p:nvSpPr>
        <p:spPr>
          <a:xfrm>
            <a:off x="5702829" y="5002176"/>
            <a:ext cx="5636712" cy="14342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n-US" sz="3200" dirty="0"/>
              <a:t> </a:t>
            </a:r>
            <a:r>
              <a:rPr lang="en-US" sz="3600" b="1" dirty="0">
                <a:solidFill>
                  <a:schemeClr val="accent1">
                    <a:lumMod val="50000"/>
                  </a:schemeClr>
                </a:solidFill>
                <a:effectLst>
                  <a:outerShdw blurRad="38100" dist="38100" dir="2700000" algn="tl">
                    <a:srgbClr val="000000">
                      <a:alpha val="43137"/>
                    </a:srgbClr>
                  </a:outerShdw>
                </a:effectLst>
              </a:rPr>
              <a:t>lessons which are planned and written into a school </a:t>
            </a:r>
            <a:endParaRPr lang="en-US" sz="3200" b="1" dirty="0">
              <a:solidFill>
                <a:schemeClr val="accent1">
                  <a:lumMod val="50000"/>
                </a:schemeClr>
              </a:solidFill>
              <a:effectLst>
                <a:outerShdw blurRad="38100" dist="38100" dir="2700000" algn="tl">
                  <a:srgbClr val="000000">
                    <a:alpha val="43137"/>
                  </a:srgbClr>
                </a:outerShdw>
              </a:effectLst>
            </a:endParaRPr>
          </a:p>
        </p:txBody>
      </p:sp>
      <p:sp>
        <p:nvSpPr>
          <p:cNvPr id="10" name="Rectangle 9">
            <a:extLst>
              <a:ext uri="{FF2B5EF4-FFF2-40B4-BE49-F238E27FC236}">
                <a16:creationId xmlns:a16="http://schemas.microsoft.com/office/drawing/2014/main" id="{C451AD62-DB92-46C6-91C3-1239E9ECBCB5}"/>
              </a:ext>
            </a:extLst>
          </p:cNvPr>
          <p:cNvSpPr/>
          <p:nvPr/>
        </p:nvSpPr>
        <p:spPr>
          <a:xfrm>
            <a:off x="5716044" y="3429000"/>
            <a:ext cx="5636712" cy="14342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n-US" sz="4000" b="1" dirty="0">
                <a:solidFill>
                  <a:schemeClr val="accent1">
                    <a:lumMod val="50000"/>
                  </a:schemeClr>
                </a:solidFill>
                <a:effectLst>
                  <a:outerShdw blurRad="38100" dist="38100" dir="2700000" algn="tl">
                    <a:srgbClr val="000000">
                      <a:alpha val="43137"/>
                    </a:srgbClr>
                  </a:outerShdw>
                </a:effectLst>
              </a:rPr>
              <a:t>Cutting  up animals for scientific research</a:t>
            </a:r>
          </a:p>
        </p:txBody>
      </p:sp>
      <p:sp>
        <p:nvSpPr>
          <p:cNvPr id="11" name="Rectangle 10">
            <a:extLst>
              <a:ext uri="{FF2B5EF4-FFF2-40B4-BE49-F238E27FC236}">
                <a16:creationId xmlns:a16="http://schemas.microsoft.com/office/drawing/2014/main" id="{D52EC1DA-6BD1-463A-AE4D-A3BB4A86C6B8}"/>
              </a:ext>
            </a:extLst>
          </p:cNvPr>
          <p:cNvSpPr/>
          <p:nvPr/>
        </p:nvSpPr>
        <p:spPr>
          <a:xfrm>
            <a:off x="5615836" y="1475755"/>
            <a:ext cx="5636712" cy="157433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n-US" sz="4000" b="1" dirty="0">
                <a:solidFill>
                  <a:schemeClr val="accent1">
                    <a:lumMod val="50000"/>
                  </a:schemeClr>
                </a:solidFill>
                <a:effectLst>
                  <a:outerShdw blurRad="38100" dist="38100" dir="2700000" algn="tl">
                    <a:srgbClr val="000000">
                      <a:alpha val="43137"/>
                    </a:srgbClr>
                  </a:outerShdw>
                </a:effectLst>
              </a:rPr>
              <a:t>laboratory experiments</a:t>
            </a:r>
          </a:p>
        </p:txBody>
      </p:sp>
      <p:sp>
        <p:nvSpPr>
          <p:cNvPr id="3" name="Flèche : droite 2">
            <a:extLst>
              <a:ext uri="{FF2B5EF4-FFF2-40B4-BE49-F238E27FC236}">
                <a16:creationId xmlns:a16="http://schemas.microsoft.com/office/drawing/2014/main" id="{BB13F9FE-01B3-45BF-AE75-8DEFB95491D4}"/>
              </a:ext>
            </a:extLst>
          </p:cNvPr>
          <p:cNvSpPr/>
          <p:nvPr/>
        </p:nvSpPr>
        <p:spPr>
          <a:xfrm>
            <a:off x="4567136" y="2164433"/>
            <a:ext cx="978408" cy="719120"/>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2" name="Flèche : droite 11">
            <a:extLst>
              <a:ext uri="{FF2B5EF4-FFF2-40B4-BE49-F238E27FC236}">
                <a16:creationId xmlns:a16="http://schemas.microsoft.com/office/drawing/2014/main" id="{EF125FE7-EC79-40B7-81FD-24FF46348BE5}"/>
              </a:ext>
            </a:extLst>
          </p:cNvPr>
          <p:cNvSpPr/>
          <p:nvPr/>
        </p:nvSpPr>
        <p:spPr>
          <a:xfrm>
            <a:off x="4640205" y="3786555"/>
            <a:ext cx="978408" cy="719120"/>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3" name="Flèche : droite 12">
            <a:extLst>
              <a:ext uri="{FF2B5EF4-FFF2-40B4-BE49-F238E27FC236}">
                <a16:creationId xmlns:a16="http://schemas.microsoft.com/office/drawing/2014/main" id="{A2C5C046-C231-43F0-BAFA-DC2F7E80D257}"/>
              </a:ext>
            </a:extLst>
          </p:cNvPr>
          <p:cNvSpPr/>
          <p:nvPr/>
        </p:nvSpPr>
        <p:spPr>
          <a:xfrm>
            <a:off x="4610633" y="5278314"/>
            <a:ext cx="978408" cy="719120"/>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583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405385-CD0F-4D15-9166-B085F5A3EA7E}"/>
              </a:ext>
            </a:extLst>
          </p:cNvPr>
          <p:cNvSpPr/>
          <p:nvPr/>
        </p:nvSpPr>
        <p:spPr>
          <a:xfrm>
            <a:off x="682668" y="4777050"/>
            <a:ext cx="3795387" cy="12463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a:solidFill>
                  <a:srgbClr val="0070C0"/>
                </a:solidFill>
              </a:rPr>
              <a:t>To complete high school </a:t>
            </a:r>
          </a:p>
        </p:txBody>
      </p:sp>
      <p:sp>
        <p:nvSpPr>
          <p:cNvPr id="3" name="Rectangle 2">
            <a:extLst>
              <a:ext uri="{FF2B5EF4-FFF2-40B4-BE49-F238E27FC236}">
                <a16:creationId xmlns:a16="http://schemas.microsoft.com/office/drawing/2014/main" id="{D1A6BE8D-FA22-47A7-A967-8279780D79ED}"/>
              </a:ext>
            </a:extLst>
          </p:cNvPr>
          <p:cNvSpPr/>
          <p:nvPr/>
        </p:nvSpPr>
        <p:spPr>
          <a:xfrm>
            <a:off x="682668" y="2506363"/>
            <a:ext cx="3795387" cy="170980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a:solidFill>
                  <a:srgbClr val="0070C0"/>
                </a:solidFill>
              </a:rPr>
              <a:t>To give out or assign homework </a:t>
            </a:r>
          </a:p>
        </p:txBody>
      </p:sp>
      <p:sp>
        <p:nvSpPr>
          <p:cNvPr id="4" name="Rectangle 3">
            <a:extLst>
              <a:ext uri="{FF2B5EF4-FFF2-40B4-BE49-F238E27FC236}">
                <a16:creationId xmlns:a16="http://schemas.microsoft.com/office/drawing/2014/main" id="{859EFAF1-5FB4-4939-8DF9-93E7FB3434C0}"/>
              </a:ext>
            </a:extLst>
          </p:cNvPr>
          <p:cNvSpPr/>
          <p:nvPr/>
        </p:nvSpPr>
        <p:spPr>
          <a:xfrm>
            <a:off x="682669" y="726510"/>
            <a:ext cx="3795387" cy="135443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a:solidFill>
                  <a:srgbClr val="0070C0"/>
                </a:solidFill>
              </a:rPr>
              <a:t>Curriculum  algebra </a:t>
            </a:r>
          </a:p>
        </p:txBody>
      </p:sp>
      <p:sp>
        <p:nvSpPr>
          <p:cNvPr id="5" name="Rectangle 4">
            <a:extLst>
              <a:ext uri="{FF2B5EF4-FFF2-40B4-BE49-F238E27FC236}">
                <a16:creationId xmlns:a16="http://schemas.microsoft.com/office/drawing/2014/main" id="{E07C0CAE-0B89-492F-9EDF-656819BDD6F8}"/>
              </a:ext>
            </a:extLst>
          </p:cNvPr>
          <p:cNvSpPr/>
          <p:nvPr/>
        </p:nvSpPr>
        <p:spPr>
          <a:xfrm>
            <a:off x="5716044" y="4613055"/>
            <a:ext cx="5636712" cy="157433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000" b="1" dirty="0">
                <a:solidFill>
                  <a:schemeClr val="accent1">
                    <a:lumMod val="50000"/>
                  </a:schemeClr>
                </a:solidFill>
                <a:effectLst>
                  <a:outerShdw blurRad="38100" dist="38100" dir="2700000" algn="tl">
                    <a:srgbClr val="000000">
                      <a:alpha val="43137"/>
                    </a:srgbClr>
                  </a:outerShdw>
                </a:effectLst>
              </a:rPr>
              <a:t>Formulas and equations in mathematics</a:t>
            </a:r>
          </a:p>
          <a:p>
            <a:pPr algn="ctr"/>
            <a:r>
              <a:rPr lang="en-US" sz="4000" b="1" dirty="0">
                <a:solidFill>
                  <a:schemeClr val="accent1">
                    <a:lumMod val="50000"/>
                  </a:schemeClr>
                </a:solidFill>
                <a:effectLst>
                  <a:outerShdw blurRad="38100" dist="38100" dir="2700000" algn="tl">
                    <a:srgbClr val="000000">
                      <a:alpha val="43137"/>
                    </a:srgbClr>
                  </a:outerShdw>
                </a:effectLst>
              </a:rPr>
              <a:t> (the content of a course)</a:t>
            </a:r>
          </a:p>
        </p:txBody>
      </p:sp>
      <p:sp>
        <p:nvSpPr>
          <p:cNvPr id="6" name="Rectangle 5">
            <a:extLst>
              <a:ext uri="{FF2B5EF4-FFF2-40B4-BE49-F238E27FC236}">
                <a16:creationId xmlns:a16="http://schemas.microsoft.com/office/drawing/2014/main" id="{206CE8A8-7C4E-4FF6-914E-7166D6BE6DD5}"/>
              </a:ext>
            </a:extLst>
          </p:cNvPr>
          <p:cNvSpPr/>
          <p:nvPr/>
        </p:nvSpPr>
        <p:spPr>
          <a:xfrm>
            <a:off x="5716044" y="2641834"/>
            <a:ext cx="5636712" cy="157433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n-US" sz="4000" b="1" dirty="0">
                <a:solidFill>
                  <a:schemeClr val="accent1">
                    <a:lumMod val="50000"/>
                  </a:schemeClr>
                </a:solidFill>
                <a:effectLst>
                  <a:outerShdw blurRad="38100" dist="38100" dir="2700000" algn="tl">
                    <a:srgbClr val="000000">
                      <a:alpha val="43137"/>
                    </a:srgbClr>
                  </a:outerShdw>
                </a:effectLst>
              </a:rPr>
              <a:t>To graduate high school</a:t>
            </a:r>
          </a:p>
        </p:txBody>
      </p:sp>
      <p:sp>
        <p:nvSpPr>
          <p:cNvPr id="7" name="Rectangle 6">
            <a:extLst>
              <a:ext uri="{FF2B5EF4-FFF2-40B4-BE49-F238E27FC236}">
                <a16:creationId xmlns:a16="http://schemas.microsoft.com/office/drawing/2014/main" id="{CAA47760-9F3C-4685-9DF0-A882D635865B}"/>
              </a:ext>
            </a:extLst>
          </p:cNvPr>
          <p:cNvSpPr/>
          <p:nvPr/>
        </p:nvSpPr>
        <p:spPr>
          <a:xfrm>
            <a:off x="5716044" y="670614"/>
            <a:ext cx="5636712" cy="157433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000" b="1" dirty="0">
                <a:solidFill>
                  <a:schemeClr val="accent1">
                    <a:lumMod val="50000"/>
                  </a:schemeClr>
                </a:solidFill>
                <a:effectLst>
                  <a:outerShdw blurRad="38100" dist="38100" dir="2700000" algn="tl">
                    <a:srgbClr val="000000">
                      <a:alpha val="43137"/>
                    </a:srgbClr>
                  </a:outerShdw>
                </a:effectLst>
              </a:rPr>
              <a:t>To do or complete homework</a:t>
            </a:r>
          </a:p>
        </p:txBody>
      </p:sp>
    </p:spTree>
    <p:extLst>
      <p:ext uri="{BB962C8B-B14F-4D97-AF65-F5344CB8AC3E}">
        <p14:creationId xmlns:p14="http://schemas.microsoft.com/office/powerpoint/2010/main" val="1795605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405385-CD0F-4D15-9166-B085F5A3EA7E}"/>
              </a:ext>
            </a:extLst>
          </p:cNvPr>
          <p:cNvSpPr/>
          <p:nvPr/>
        </p:nvSpPr>
        <p:spPr>
          <a:xfrm>
            <a:off x="682668" y="4777050"/>
            <a:ext cx="3795387" cy="12463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a:solidFill>
                  <a:srgbClr val="0070C0"/>
                </a:solidFill>
              </a:rPr>
              <a:t>To complete high school </a:t>
            </a:r>
          </a:p>
        </p:txBody>
      </p:sp>
      <p:sp>
        <p:nvSpPr>
          <p:cNvPr id="3" name="Rectangle 2">
            <a:extLst>
              <a:ext uri="{FF2B5EF4-FFF2-40B4-BE49-F238E27FC236}">
                <a16:creationId xmlns:a16="http://schemas.microsoft.com/office/drawing/2014/main" id="{D1A6BE8D-FA22-47A7-A967-8279780D79ED}"/>
              </a:ext>
            </a:extLst>
          </p:cNvPr>
          <p:cNvSpPr/>
          <p:nvPr/>
        </p:nvSpPr>
        <p:spPr>
          <a:xfrm>
            <a:off x="682668" y="2506363"/>
            <a:ext cx="3795387" cy="170980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a:solidFill>
                  <a:srgbClr val="0070C0"/>
                </a:solidFill>
              </a:rPr>
              <a:t>To give out or assign homework </a:t>
            </a:r>
          </a:p>
        </p:txBody>
      </p:sp>
      <p:sp>
        <p:nvSpPr>
          <p:cNvPr id="4" name="Rectangle 3">
            <a:extLst>
              <a:ext uri="{FF2B5EF4-FFF2-40B4-BE49-F238E27FC236}">
                <a16:creationId xmlns:a16="http://schemas.microsoft.com/office/drawing/2014/main" id="{859EFAF1-5FB4-4939-8DF9-93E7FB3434C0}"/>
              </a:ext>
            </a:extLst>
          </p:cNvPr>
          <p:cNvSpPr/>
          <p:nvPr/>
        </p:nvSpPr>
        <p:spPr>
          <a:xfrm>
            <a:off x="682669" y="726510"/>
            <a:ext cx="3795387" cy="135443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a:solidFill>
                  <a:srgbClr val="0070C0"/>
                </a:solidFill>
              </a:rPr>
              <a:t>Curriculum  algebra </a:t>
            </a:r>
          </a:p>
        </p:txBody>
      </p:sp>
      <p:sp>
        <p:nvSpPr>
          <p:cNvPr id="5" name="Rectangle 4">
            <a:extLst>
              <a:ext uri="{FF2B5EF4-FFF2-40B4-BE49-F238E27FC236}">
                <a16:creationId xmlns:a16="http://schemas.microsoft.com/office/drawing/2014/main" id="{E07C0CAE-0B89-492F-9EDF-656819BDD6F8}"/>
              </a:ext>
            </a:extLst>
          </p:cNvPr>
          <p:cNvSpPr/>
          <p:nvPr/>
        </p:nvSpPr>
        <p:spPr>
          <a:xfrm>
            <a:off x="5615836" y="726510"/>
            <a:ext cx="5636712" cy="157433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n-US" sz="4000" b="1" dirty="0">
                <a:solidFill>
                  <a:schemeClr val="accent1">
                    <a:lumMod val="50000"/>
                  </a:schemeClr>
                </a:solidFill>
                <a:effectLst>
                  <a:outerShdw blurRad="38100" dist="38100" dir="2700000" algn="tl">
                    <a:srgbClr val="000000">
                      <a:alpha val="43137"/>
                    </a:srgbClr>
                  </a:outerShdw>
                </a:effectLst>
              </a:rPr>
              <a:t>Formulas and equations in mathematics</a:t>
            </a:r>
          </a:p>
        </p:txBody>
      </p:sp>
      <p:sp>
        <p:nvSpPr>
          <p:cNvPr id="6" name="Rectangle 5">
            <a:extLst>
              <a:ext uri="{FF2B5EF4-FFF2-40B4-BE49-F238E27FC236}">
                <a16:creationId xmlns:a16="http://schemas.microsoft.com/office/drawing/2014/main" id="{206CE8A8-7C4E-4FF6-914E-7166D6BE6DD5}"/>
              </a:ext>
            </a:extLst>
          </p:cNvPr>
          <p:cNvSpPr/>
          <p:nvPr/>
        </p:nvSpPr>
        <p:spPr>
          <a:xfrm>
            <a:off x="5716044" y="4658054"/>
            <a:ext cx="5636712" cy="157433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n-US" sz="4000" b="1" dirty="0">
                <a:solidFill>
                  <a:schemeClr val="accent1">
                    <a:lumMod val="50000"/>
                  </a:schemeClr>
                </a:solidFill>
                <a:effectLst>
                  <a:outerShdw blurRad="38100" dist="38100" dir="2700000" algn="tl">
                    <a:srgbClr val="000000">
                      <a:alpha val="43137"/>
                    </a:srgbClr>
                  </a:outerShdw>
                </a:effectLst>
              </a:rPr>
              <a:t>To graduate high school</a:t>
            </a:r>
          </a:p>
        </p:txBody>
      </p:sp>
      <p:sp>
        <p:nvSpPr>
          <p:cNvPr id="7" name="Rectangle 6">
            <a:extLst>
              <a:ext uri="{FF2B5EF4-FFF2-40B4-BE49-F238E27FC236}">
                <a16:creationId xmlns:a16="http://schemas.microsoft.com/office/drawing/2014/main" id="{CAA47760-9F3C-4685-9DF0-A882D635865B}"/>
              </a:ext>
            </a:extLst>
          </p:cNvPr>
          <p:cNvSpPr/>
          <p:nvPr/>
        </p:nvSpPr>
        <p:spPr>
          <a:xfrm>
            <a:off x="5615836" y="2641834"/>
            <a:ext cx="5636712" cy="157433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000" b="1" dirty="0">
                <a:solidFill>
                  <a:schemeClr val="accent1">
                    <a:lumMod val="50000"/>
                  </a:schemeClr>
                </a:solidFill>
                <a:effectLst>
                  <a:outerShdw blurRad="38100" dist="38100" dir="2700000" algn="tl">
                    <a:srgbClr val="000000">
                      <a:alpha val="43137"/>
                    </a:srgbClr>
                  </a:outerShdw>
                </a:effectLst>
              </a:rPr>
              <a:t>To do or complete homework</a:t>
            </a:r>
          </a:p>
        </p:txBody>
      </p:sp>
      <p:sp>
        <p:nvSpPr>
          <p:cNvPr id="8" name="Flèche : droite 7">
            <a:extLst>
              <a:ext uri="{FF2B5EF4-FFF2-40B4-BE49-F238E27FC236}">
                <a16:creationId xmlns:a16="http://schemas.microsoft.com/office/drawing/2014/main" id="{148AA758-12F3-4DC8-8AB2-49AAA005FDE5}"/>
              </a:ext>
            </a:extLst>
          </p:cNvPr>
          <p:cNvSpPr/>
          <p:nvPr/>
        </p:nvSpPr>
        <p:spPr>
          <a:xfrm>
            <a:off x="4557742" y="1134640"/>
            <a:ext cx="978408" cy="719120"/>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9" name="Flèche : droite 8">
            <a:extLst>
              <a:ext uri="{FF2B5EF4-FFF2-40B4-BE49-F238E27FC236}">
                <a16:creationId xmlns:a16="http://schemas.microsoft.com/office/drawing/2014/main" id="{E5B16FE0-39C7-4B64-BAAA-F58CC3498DB6}"/>
              </a:ext>
            </a:extLst>
          </p:cNvPr>
          <p:cNvSpPr/>
          <p:nvPr/>
        </p:nvSpPr>
        <p:spPr>
          <a:xfrm>
            <a:off x="4637428" y="3019834"/>
            <a:ext cx="978408" cy="719120"/>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0" name="Flèche : droite 9">
            <a:extLst>
              <a:ext uri="{FF2B5EF4-FFF2-40B4-BE49-F238E27FC236}">
                <a16:creationId xmlns:a16="http://schemas.microsoft.com/office/drawing/2014/main" id="{238476B2-7227-49A9-AF10-45753B3384F4}"/>
              </a:ext>
            </a:extLst>
          </p:cNvPr>
          <p:cNvSpPr/>
          <p:nvPr/>
        </p:nvSpPr>
        <p:spPr>
          <a:xfrm>
            <a:off x="4719536" y="5040660"/>
            <a:ext cx="978408" cy="719120"/>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5BC0AF2-EEEF-4C57-819F-9216B823B0AD}"/>
              </a:ext>
            </a:extLst>
          </p:cNvPr>
          <p:cNvSpPr/>
          <p:nvPr/>
        </p:nvSpPr>
        <p:spPr>
          <a:xfrm>
            <a:off x="430398" y="22175"/>
            <a:ext cx="2060051" cy="646331"/>
          </a:xfrm>
          <a:prstGeom prst="rect">
            <a:avLst/>
          </a:prstGeom>
        </p:spPr>
        <p:txBody>
          <a:bodyPr wrap="none">
            <a:spAutoFit/>
          </a:bodyPr>
          <a:lstStyle/>
          <a:p>
            <a:r>
              <a:rPr lang="en-US" sz="3600" b="1" dirty="0">
                <a:solidFill>
                  <a:srgbClr val="FF0000"/>
                </a:solidFill>
                <a:effectLst>
                  <a:outerShdw blurRad="38100" dist="38100" dir="2700000" algn="tl">
                    <a:srgbClr val="000000">
                      <a:alpha val="43137"/>
                    </a:srgbClr>
                  </a:outerShdw>
                </a:effectLst>
              </a:rPr>
              <a:t>Answers: </a:t>
            </a:r>
            <a:endParaRPr lang="en-US" sz="3600" dirty="0"/>
          </a:p>
        </p:txBody>
      </p:sp>
    </p:spTree>
    <p:extLst>
      <p:ext uri="{BB962C8B-B14F-4D97-AF65-F5344CB8AC3E}">
        <p14:creationId xmlns:p14="http://schemas.microsoft.com/office/powerpoint/2010/main" val="14094083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qu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que">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que">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181</TotalTime>
  <Words>1933</Words>
  <Application>Microsoft Office PowerPoint</Application>
  <PresentationFormat>Grand écran</PresentationFormat>
  <Paragraphs>235</Paragraphs>
  <Slides>38</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38</vt:i4>
      </vt:variant>
    </vt:vector>
  </HeadingPairs>
  <TitlesOfParts>
    <vt:vector size="42" baseType="lpstr">
      <vt:lpstr>Arial</vt:lpstr>
      <vt:lpstr>Garamond</vt:lpstr>
      <vt:lpstr>Monotype Corsiva</vt:lpstr>
      <vt:lpstr>Organique</vt:lpstr>
      <vt:lpstr>Unit 03: Education in the world  </vt:lpstr>
      <vt:lpstr>Educational Institutions</vt:lpstr>
      <vt:lpstr>Reorder the following Educational Institutions </vt:lpstr>
      <vt:lpstr>The correct order the Educational Institutions </vt:lpstr>
      <vt:lpstr>Useful Language &amp; Collocations</vt:lpstr>
      <vt:lpstr>Match words with their synonyms or definitions </vt:lpstr>
      <vt:lpstr>Answers: </vt:lpstr>
      <vt:lpstr>Présentation PowerPoint</vt:lpstr>
      <vt:lpstr>Présentation PowerPoint</vt:lpstr>
      <vt:lpstr>Présentation PowerPoint</vt:lpstr>
      <vt:lpstr>Présentation PowerPoint</vt:lpstr>
      <vt:lpstr> School Subjects </vt:lpstr>
      <vt:lpstr>Présentation PowerPoint</vt:lpstr>
      <vt:lpstr>Vocabulary Practice </vt:lpstr>
      <vt:lpstr>Présentation PowerPoint</vt:lpstr>
      <vt:lpstr>Présentation PowerPoint</vt:lpstr>
      <vt:lpstr>Présentation PowerPoint</vt:lpstr>
      <vt:lpstr>Présentation PowerPoint</vt:lpstr>
      <vt:lpstr>Présentation PowerPoint</vt:lpstr>
      <vt:lpstr>Présentation PowerPoint</vt:lpstr>
      <vt:lpstr>University Vocabulary </vt:lpstr>
      <vt:lpstr>Présentation PowerPoint</vt:lpstr>
      <vt:lpstr>University Vocabulary </vt:lpstr>
      <vt:lpstr>Présentation PowerPoint</vt:lpstr>
      <vt:lpstr>Présentation PowerPoint</vt:lpstr>
      <vt:lpstr>University Vocabulary </vt:lpstr>
      <vt:lpstr>Présentation PowerPoint</vt:lpstr>
      <vt:lpstr>Vocabulary Exercises</vt:lpstr>
      <vt:lpstr>Présentation PowerPoint</vt:lpstr>
      <vt:lpstr>Présentation PowerPoint</vt:lpstr>
      <vt:lpstr>University Vocabulary </vt:lpstr>
      <vt:lpstr>Présentation PowerPoint</vt:lpstr>
      <vt:lpstr>Présentation PowerPoint</vt:lpstr>
      <vt:lpstr>Présentation PowerPoint</vt:lpstr>
      <vt:lpstr>Présentation PowerPoint</vt:lpstr>
      <vt:lpstr>Vocabulary Exercises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03: Education in the world  </dc:title>
  <dc:creator>ADEL KRAIFI</dc:creator>
  <cp:lastModifiedBy>adel adell</cp:lastModifiedBy>
  <cp:revision>127</cp:revision>
  <dcterms:created xsi:type="dcterms:W3CDTF">2019-01-06T21:08:11Z</dcterms:created>
  <dcterms:modified xsi:type="dcterms:W3CDTF">2019-01-16T17:07:35Z</dcterms:modified>
</cp:coreProperties>
</file>