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7" r:id="rId3"/>
    <p:sldId id="273" r:id="rId4"/>
    <p:sldId id="274" r:id="rId5"/>
    <p:sldId id="275" r:id="rId6"/>
    <p:sldId id="256" r:id="rId7"/>
    <p:sldId id="257" r:id="rId8"/>
    <p:sldId id="258" r:id="rId9"/>
    <p:sldId id="259" r:id="rId10"/>
    <p:sldId id="260" r:id="rId11"/>
    <p:sldId id="261" r:id="rId12"/>
    <p:sldId id="262" r:id="rId13"/>
    <p:sldId id="263" r:id="rId14"/>
    <p:sldId id="264" r:id="rId15"/>
    <p:sldId id="266" r:id="rId16"/>
    <p:sldId id="276" r:id="rId17"/>
    <p:sldId id="265" r:id="rId18"/>
    <p:sldId id="268" r:id="rId19"/>
    <p:sldId id="267" r:id="rId20"/>
    <p:sldId id="278" r:id="rId21"/>
    <p:sldId id="279" r:id="rId22"/>
    <p:sldId id="280" r:id="rId23"/>
    <p:sldId id="281" r:id="rId24"/>
    <p:sldId id="28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8A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1" autoAdjust="0"/>
    <p:restoredTop sz="94660"/>
  </p:normalViewPr>
  <p:slideViewPr>
    <p:cSldViewPr snapToGrid="0">
      <p:cViewPr varScale="1">
        <p:scale>
          <a:sx n="108" d="100"/>
          <a:sy n="108"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6D5C3-18A7-4343-828A-802D05AFD0B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3330E0-D612-4475-BA86-10400A77E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30A4723-0E4E-4C02-8675-36C22A796F42}"/>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5" name="Espace réservé du pied de page 4">
            <a:extLst>
              <a:ext uri="{FF2B5EF4-FFF2-40B4-BE49-F238E27FC236}">
                <a16:creationId xmlns:a16="http://schemas.microsoft.com/office/drawing/2014/main" id="{B3DD5378-9C91-4AED-A580-2202A61695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6D45EE-3E4F-4EEA-98EE-FC86D06D81FF}"/>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333614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BA0B8-1AE2-488C-9298-6A100C319A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711F4CB-87B2-44D3-A13F-10096E3FC64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FE8657-0331-468A-896A-7C7DC3D555A8}"/>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5" name="Espace réservé du pied de page 4">
            <a:extLst>
              <a:ext uri="{FF2B5EF4-FFF2-40B4-BE49-F238E27FC236}">
                <a16:creationId xmlns:a16="http://schemas.microsoft.com/office/drawing/2014/main" id="{07EEAB99-63B5-4FE6-9CAE-1097628388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38DF52-0051-4C0A-AFAF-C523882CCFCD}"/>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381046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577847-CE4F-4394-9E73-01D128B5EC2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99B5825-A035-4E4F-8E68-C592927DD5D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CBD0EB-B03D-427D-B45E-89DA19B5F4EF}"/>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5" name="Espace réservé du pied de page 4">
            <a:extLst>
              <a:ext uri="{FF2B5EF4-FFF2-40B4-BE49-F238E27FC236}">
                <a16:creationId xmlns:a16="http://schemas.microsoft.com/office/drawing/2014/main" id="{28A6E5F5-A615-49A0-B70D-9C87EE16D5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F2D73F-60C6-4FB0-BD45-E58E03825FEB}"/>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427718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8B007-DF6B-4F46-B51C-C59BAE1695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0451BC-F7D2-4E05-AEE4-8940366D767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F855FC-3FA9-412A-91DC-C6D47ADC22FA}"/>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5" name="Espace réservé du pied de page 4">
            <a:extLst>
              <a:ext uri="{FF2B5EF4-FFF2-40B4-BE49-F238E27FC236}">
                <a16:creationId xmlns:a16="http://schemas.microsoft.com/office/drawing/2014/main" id="{9FC72DE9-6F8D-4D19-8D9D-0516814208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485753-B656-40B2-B031-FCB0F74B86E9}"/>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189193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3D7E9-7CA0-4AB1-8FCB-7C0462D3A8F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BB4CA5-3E8F-42DD-A3C0-6B591E14B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8A5ABE2-E622-41CF-A41E-96EF21B604F4}"/>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5" name="Espace réservé du pied de page 4">
            <a:extLst>
              <a:ext uri="{FF2B5EF4-FFF2-40B4-BE49-F238E27FC236}">
                <a16:creationId xmlns:a16="http://schemas.microsoft.com/office/drawing/2014/main" id="{EC079F40-869B-45EA-BF87-F74AF82AA1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35AA53-211A-4232-A59D-9D05C16DDAA7}"/>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207490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1BD06-E340-4BFC-82B3-14CDA282B5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24F2B3-2442-4C02-A000-75981B78CD8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A405BF8-3EAB-4099-A161-86735B09EC2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66EBA3C-CAAE-4F7B-B393-516EB32F347C}"/>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6" name="Espace réservé du pied de page 5">
            <a:extLst>
              <a:ext uri="{FF2B5EF4-FFF2-40B4-BE49-F238E27FC236}">
                <a16:creationId xmlns:a16="http://schemas.microsoft.com/office/drawing/2014/main" id="{C7B0B8CD-7C2B-4061-8574-B06354A648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7586B2-900B-4C2D-90FE-FCEAE95DE491}"/>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356064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3AAF3-7FF9-4DBC-9EDF-06DEC7B0E4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6F05BC-9DD2-4E1A-86C9-CC692DF35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F7D5F21-3365-4B99-8A39-02B28B8FDB3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94C0CA5-3D27-4172-A0E2-6F76B8852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C97B0D9-1E79-416A-B16A-56CA75223EA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9C0C1F1-2C6F-431D-BE60-E98FB4286E30}"/>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8" name="Espace réservé du pied de page 7">
            <a:extLst>
              <a:ext uri="{FF2B5EF4-FFF2-40B4-BE49-F238E27FC236}">
                <a16:creationId xmlns:a16="http://schemas.microsoft.com/office/drawing/2014/main" id="{6656C871-64C4-45EF-B614-2D7DBC5380F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28BEEDF-0586-47EF-B311-3975A36A19B5}"/>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967271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19DC5-E322-4320-AA01-57BC6B145AC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AEB124-AFD7-4A3E-A00A-2F79118F8D31}"/>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4" name="Espace réservé du pied de page 3">
            <a:extLst>
              <a:ext uri="{FF2B5EF4-FFF2-40B4-BE49-F238E27FC236}">
                <a16:creationId xmlns:a16="http://schemas.microsoft.com/office/drawing/2014/main" id="{403E896A-F3AC-4FBA-993B-20B529BA40A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0400369-54CB-48AD-90C8-45C8C1D880FE}"/>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329545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3E2AE88-89DD-42D8-9D7E-A732B9A021BC}"/>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3" name="Espace réservé du pied de page 2">
            <a:extLst>
              <a:ext uri="{FF2B5EF4-FFF2-40B4-BE49-F238E27FC236}">
                <a16:creationId xmlns:a16="http://schemas.microsoft.com/office/drawing/2014/main" id="{E68BE1AF-2BFD-47B5-A218-FF7B4708B64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80A24D-DA90-4E66-9246-C5583B865AB9}"/>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294442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3E53C-D22E-4188-9CC5-9CA247DBFA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2CB2056-CA41-411F-B54A-94D190CCF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503FC0-BAFF-4F28-B0E2-8EC943154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5E2E07-0CD1-4D3F-9911-424F7C0C316C}"/>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6" name="Espace réservé du pied de page 5">
            <a:extLst>
              <a:ext uri="{FF2B5EF4-FFF2-40B4-BE49-F238E27FC236}">
                <a16:creationId xmlns:a16="http://schemas.microsoft.com/office/drawing/2014/main" id="{4FAE195D-5699-4C3B-ACF4-53443F748F5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70B625-C710-46B3-B706-3AEBE4D4AA99}"/>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414585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4D74F-0E8E-41C4-A556-F4C38F1D17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6AD7A27-8C98-4D7F-9938-F7A4C2FA1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827471-39D3-4ADE-8EA6-6E6F25750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9DBE866-B6C9-41F9-92A1-DBD9A3FC2EBA}"/>
              </a:ext>
            </a:extLst>
          </p:cNvPr>
          <p:cNvSpPr>
            <a:spLocks noGrp="1"/>
          </p:cNvSpPr>
          <p:nvPr>
            <p:ph type="dt" sz="half" idx="10"/>
          </p:nvPr>
        </p:nvSpPr>
        <p:spPr/>
        <p:txBody>
          <a:bodyPr/>
          <a:lstStyle/>
          <a:p>
            <a:fld id="{C52B7045-61EA-4C79-B36E-468687D7D0F8}" type="datetimeFigureOut">
              <a:rPr lang="fr-FR" smtClean="0"/>
              <a:t>03/11/2018</a:t>
            </a:fld>
            <a:endParaRPr lang="fr-FR"/>
          </a:p>
        </p:txBody>
      </p:sp>
      <p:sp>
        <p:nvSpPr>
          <p:cNvPr id="6" name="Espace réservé du pied de page 5">
            <a:extLst>
              <a:ext uri="{FF2B5EF4-FFF2-40B4-BE49-F238E27FC236}">
                <a16:creationId xmlns:a16="http://schemas.microsoft.com/office/drawing/2014/main" id="{62A249C5-2127-4CB0-82DD-167401012F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2F46FA-CCF4-439E-B350-3305E9F94052}"/>
              </a:ext>
            </a:extLst>
          </p:cNvPr>
          <p:cNvSpPr>
            <a:spLocks noGrp="1"/>
          </p:cNvSpPr>
          <p:nvPr>
            <p:ph type="sldNum" sz="quarter" idx="12"/>
          </p:nvPr>
        </p:nvSpPr>
        <p:spPr/>
        <p:txBody>
          <a:bodyPr/>
          <a:lstStyle/>
          <a:p>
            <a:fld id="{D59C6C68-6E46-4587-A11D-AF2EFD9F7A68}" type="slidenum">
              <a:rPr lang="fr-FR" smtClean="0"/>
              <a:t>‹N°›</a:t>
            </a:fld>
            <a:endParaRPr lang="fr-FR"/>
          </a:p>
        </p:txBody>
      </p:sp>
    </p:spTree>
    <p:extLst>
      <p:ext uri="{BB962C8B-B14F-4D97-AF65-F5344CB8AC3E}">
        <p14:creationId xmlns:p14="http://schemas.microsoft.com/office/powerpoint/2010/main" val="206317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B98622-5024-4C7F-ACD0-43EFBC0E4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DA9078-0B70-40BD-8532-3692856F9B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8508CE-3CCE-4D46-BF49-DAAEAC8399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B7045-61EA-4C79-B36E-468687D7D0F8}" type="datetimeFigureOut">
              <a:rPr lang="fr-FR" smtClean="0"/>
              <a:t>03/11/2018</a:t>
            </a:fld>
            <a:endParaRPr lang="fr-FR"/>
          </a:p>
        </p:txBody>
      </p:sp>
      <p:sp>
        <p:nvSpPr>
          <p:cNvPr id="5" name="Espace réservé du pied de page 4">
            <a:extLst>
              <a:ext uri="{FF2B5EF4-FFF2-40B4-BE49-F238E27FC236}">
                <a16:creationId xmlns:a16="http://schemas.microsoft.com/office/drawing/2014/main" id="{1BFD5EBC-83DE-4C98-99FC-62F807095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CABAE4F-A32F-492A-AB27-A40B9C9FC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C6C68-6E46-4587-A11D-AF2EFD9F7A68}" type="slidenum">
              <a:rPr lang="fr-FR" smtClean="0"/>
              <a:t>‹N°›</a:t>
            </a:fld>
            <a:endParaRPr lang="fr-FR"/>
          </a:p>
        </p:txBody>
      </p:sp>
    </p:spTree>
    <p:extLst>
      <p:ext uri="{BB962C8B-B14F-4D97-AF65-F5344CB8AC3E}">
        <p14:creationId xmlns:p14="http://schemas.microsoft.com/office/powerpoint/2010/main" val="77556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CDEB9-9EF8-4AB9-B3EB-CE50593A9274}"/>
              </a:ext>
            </a:extLst>
          </p:cNvPr>
          <p:cNvSpPr>
            <a:spLocks noGrp="1"/>
          </p:cNvSpPr>
          <p:nvPr>
            <p:ph type="ctrTitle"/>
          </p:nvPr>
        </p:nvSpPr>
        <p:spPr>
          <a:xfrm>
            <a:off x="325514" y="1131241"/>
            <a:ext cx="11754035" cy="2387600"/>
          </a:xfrm>
        </p:spPr>
        <p:txBody>
          <a:bodyPr>
            <a:normAutofit fontScale="90000"/>
          </a:bodyPr>
          <a:lstStyle/>
          <a:p>
            <a:r>
              <a:rPr lang="en-US" sz="8800" dirty="0">
                <a:solidFill>
                  <a:srgbClr val="FF0000"/>
                </a:solidFill>
                <a:latin typeface="Abadi" panose="020B0604020104020204" pitchFamily="34" charset="0"/>
              </a:rPr>
              <a:t>Unit 02: Ethics in Business </a:t>
            </a:r>
          </a:p>
        </p:txBody>
      </p:sp>
    </p:spTree>
    <p:extLst>
      <p:ext uri="{BB962C8B-B14F-4D97-AF65-F5344CB8AC3E}">
        <p14:creationId xmlns:p14="http://schemas.microsoft.com/office/powerpoint/2010/main" val="374868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1" y="262218"/>
            <a:ext cx="5800769" cy="6420970"/>
          </a:xfrm>
        </p:spPr>
        <p:txBody>
          <a:bodyPr>
            <a:normAutofit fontScale="92500" lnSpcReduction="10000"/>
          </a:bodyPr>
          <a:lstStyle/>
          <a:p>
            <a:pPr marL="0" indent="0" algn="just">
              <a:buNone/>
            </a:pPr>
            <a:r>
              <a:rPr lang="en-US" sz="3600" b="1" dirty="0">
                <a:solidFill>
                  <a:srgbClr val="FFC000"/>
                </a:solidFill>
                <a:latin typeface="Abadi" panose="020B0604020202020204" pitchFamily="34" charset="0"/>
              </a:rPr>
              <a:t>A-Counterfeit: </a:t>
            </a:r>
            <a:r>
              <a:rPr lang="en-US" sz="3600" b="1" dirty="0">
                <a:latin typeface="Abadi" panose="020B0604020202020204" pitchFamily="34" charset="0"/>
              </a:rPr>
              <a:t>the activity of making copies and imitations  of things to deceive or defraud consumers </a:t>
            </a:r>
          </a:p>
          <a:p>
            <a:pPr marL="0" indent="0">
              <a:buNone/>
            </a:pPr>
            <a:endParaRPr lang="en-US" sz="1800" b="1" dirty="0">
              <a:latin typeface="Abadi" panose="020B0604020202020204" pitchFamily="34" charset="0"/>
            </a:endParaRPr>
          </a:p>
          <a:p>
            <a:pPr marL="0" indent="0" algn="just">
              <a:buNone/>
            </a:pPr>
            <a:r>
              <a:rPr lang="en-US" sz="3600" b="1" dirty="0">
                <a:solidFill>
                  <a:srgbClr val="00B0F0"/>
                </a:solidFill>
                <a:latin typeface="Abadi" panose="020B0604020202020204" pitchFamily="34" charset="0"/>
              </a:rPr>
              <a:t>B- Tax evasion: </a:t>
            </a:r>
            <a:r>
              <a:rPr lang="en-US" sz="3600" b="1" dirty="0">
                <a:latin typeface="Abadi" panose="020B0604020202020204" pitchFamily="34" charset="0"/>
              </a:rPr>
              <a:t>to escape paying the full amount of tax that you should pay.</a:t>
            </a:r>
          </a:p>
          <a:p>
            <a:pPr marL="0" indent="0">
              <a:buNone/>
            </a:pPr>
            <a:endParaRPr lang="fr-FR" sz="1800" b="1" dirty="0">
              <a:latin typeface="Abadi" panose="020B0604020202020204" pitchFamily="34" charset="0"/>
            </a:endParaRPr>
          </a:p>
          <a:p>
            <a:pPr marL="0" indent="0" algn="just">
              <a:buNone/>
            </a:pPr>
            <a:r>
              <a:rPr lang="en-US" sz="3600" b="1" dirty="0">
                <a:solidFill>
                  <a:schemeClr val="accent6">
                    <a:lumMod val="75000"/>
                  </a:schemeClr>
                </a:solidFill>
                <a:latin typeface="Abadi" panose="020B0604020202020204" pitchFamily="34" charset="0"/>
              </a:rPr>
              <a:t>B- Money lobbying: </a:t>
            </a:r>
            <a:r>
              <a:rPr lang="en-US" sz="3600" b="1" dirty="0">
                <a:latin typeface="Abadi" panose="020B0604020202020204" pitchFamily="34" charset="0"/>
              </a:rPr>
              <a:t>attempting to influence business and government leaders to create legislation or conduct an activity that will help a particular organization. </a:t>
            </a:r>
          </a:p>
          <a:p>
            <a:pPr marL="0" indent="0" algn="just">
              <a:buNone/>
            </a:pPr>
            <a:endParaRPr lang="en-US" b="1" dirty="0">
              <a:latin typeface="Abadi" panose="020B0604020104020204" pitchFamily="34" charset="0"/>
            </a:endParaRPr>
          </a:p>
        </p:txBody>
      </p:sp>
      <p:pic>
        <p:nvPicPr>
          <p:cNvPr id="2" name="Image 1">
            <a:extLst>
              <a:ext uri="{FF2B5EF4-FFF2-40B4-BE49-F238E27FC236}">
                <a16:creationId xmlns:a16="http://schemas.microsoft.com/office/drawing/2014/main" id="{79D17C81-199A-44D0-9E38-6D6790CCD871}"/>
              </a:ext>
            </a:extLst>
          </p:cNvPr>
          <p:cNvPicPr>
            <a:picLocks noChangeAspect="1"/>
          </p:cNvPicPr>
          <p:nvPr/>
        </p:nvPicPr>
        <p:blipFill>
          <a:blip r:embed="rId2"/>
          <a:stretch>
            <a:fillRect/>
          </a:stretch>
        </p:blipFill>
        <p:spPr>
          <a:xfrm>
            <a:off x="6306670" y="363071"/>
            <a:ext cx="5750859" cy="6320117"/>
          </a:xfrm>
          <a:prstGeom prst="rect">
            <a:avLst/>
          </a:prstGeom>
        </p:spPr>
      </p:pic>
    </p:spTree>
    <p:extLst>
      <p:ext uri="{BB962C8B-B14F-4D97-AF65-F5344CB8AC3E}">
        <p14:creationId xmlns:p14="http://schemas.microsoft.com/office/powerpoint/2010/main" val="36205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1" y="262218"/>
            <a:ext cx="5800769" cy="6420970"/>
          </a:xfrm>
        </p:spPr>
        <p:txBody>
          <a:bodyPr>
            <a:noAutofit/>
          </a:bodyPr>
          <a:lstStyle/>
          <a:p>
            <a:pPr marL="0" indent="0" algn="just">
              <a:buNone/>
            </a:pPr>
            <a:r>
              <a:rPr lang="en-US" b="1" dirty="0">
                <a:solidFill>
                  <a:srgbClr val="FFC000"/>
                </a:solidFill>
                <a:latin typeface="Abadi" panose="020B0604020202020204" pitchFamily="34" charset="0"/>
              </a:rPr>
              <a:t>A-Counterfeit: </a:t>
            </a:r>
            <a:r>
              <a:rPr lang="en-US" b="1" dirty="0">
                <a:latin typeface="Abadi" panose="020B0604020202020204" pitchFamily="34" charset="0"/>
              </a:rPr>
              <a:t>the activity of making copies and imitations  of things to deceive or defraud consumers </a:t>
            </a:r>
          </a:p>
          <a:p>
            <a:pPr marL="0" indent="0" algn="just">
              <a:buNone/>
            </a:pPr>
            <a:endParaRPr lang="en-US" sz="700" b="1" dirty="0">
              <a:latin typeface="Abadi" panose="020B0604020202020204" pitchFamily="34" charset="0"/>
            </a:endParaRPr>
          </a:p>
          <a:p>
            <a:pPr marL="0" indent="0" algn="just">
              <a:buNone/>
            </a:pPr>
            <a:r>
              <a:rPr lang="en-US" b="1" dirty="0">
                <a:solidFill>
                  <a:schemeClr val="accent6">
                    <a:lumMod val="75000"/>
                  </a:schemeClr>
                </a:solidFill>
                <a:latin typeface="Abadi" panose="020B0604020202020204" pitchFamily="34" charset="0"/>
              </a:rPr>
              <a:t>B- Money lobbying: </a:t>
            </a:r>
            <a:r>
              <a:rPr lang="en-US" b="1" dirty="0">
                <a:latin typeface="Abadi" panose="020B0604020202020204" pitchFamily="34" charset="0"/>
              </a:rPr>
              <a:t>attempting to influence business and government leaders to create legislation or conduct an activity that will help a particular organization. </a:t>
            </a:r>
          </a:p>
          <a:p>
            <a:pPr marL="0" indent="0" algn="just">
              <a:buNone/>
            </a:pPr>
            <a:endParaRPr lang="en-US" sz="1050" b="1" dirty="0">
              <a:solidFill>
                <a:schemeClr val="accent6">
                  <a:lumMod val="75000"/>
                </a:schemeClr>
              </a:solidFill>
              <a:latin typeface="Abadi" panose="020B0604020202020204" pitchFamily="34" charset="0"/>
            </a:endParaRPr>
          </a:p>
          <a:p>
            <a:pPr marL="0" indent="0" algn="just">
              <a:buNone/>
            </a:pPr>
            <a:r>
              <a:rPr lang="fr-FR" b="1" dirty="0">
                <a:solidFill>
                  <a:schemeClr val="accent4">
                    <a:lumMod val="75000"/>
                  </a:schemeClr>
                </a:solidFill>
                <a:latin typeface="Abadi" panose="020B0604020104020204" pitchFamily="34" charset="0"/>
              </a:rPr>
              <a:t>C-</a:t>
            </a:r>
            <a:r>
              <a:rPr lang="en-US" b="1" dirty="0">
                <a:solidFill>
                  <a:schemeClr val="accent4">
                    <a:lumMod val="75000"/>
                  </a:schemeClr>
                </a:solidFill>
                <a:latin typeface="Abadi" panose="020B0604020104020204" pitchFamily="34" charset="0"/>
              </a:rPr>
              <a:t>F</a:t>
            </a:r>
            <a:r>
              <a:rPr lang="en-US" b="1" dirty="0">
                <a:solidFill>
                  <a:schemeClr val="accent4">
                    <a:lumMod val="75000"/>
                  </a:schemeClr>
                </a:solidFill>
              </a:rPr>
              <a:t>alse accounting: </a:t>
            </a:r>
            <a:r>
              <a:rPr lang="en-US" b="1" dirty="0"/>
              <a:t>The crime of dishonestly changing figures, records </a:t>
            </a:r>
            <a:r>
              <a:rPr lang="en-US" b="1" dirty="0" err="1"/>
              <a:t>etc</a:t>
            </a:r>
            <a:r>
              <a:rPr lang="en-US" b="1" dirty="0"/>
              <a:t> or writing false information in a company's </a:t>
            </a:r>
            <a:r>
              <a:rPr lang="en-US" b="1" dirty="0">
                <a:solidFill>
                  <a:schemeClr val="accent4">
                    <a:lumMod val="75000"/>
                  </a:schemeClr>
                </a:solidFill>
              </a:rPr>
              <a:t>financial accounts </a:t>
            </a:r>
            <a:r>
              <a:rPr lang="en-US" b="1" dirty="0"/>
              <a:t>in order to obtain money by deceiving people.</a:t>
            </a:r>
            <a:endParaRPr lang="en-US" b="1" dirty="0">
              <a:latin typeface="Abadi" panose="020B0604020104020204" pitchFamily="34" charset="0"/>
            </a:endParaRPr>
          </a:p>
        </p:txBody>
      </p:sp>
      <p:pic>
        <p:nvPicPr>
          <p:cNvPr id="2" name="Image 1">
            <a:extLst>
              <a:ext uri="{FF2B5EF4-FFF2-40B4-BE49-F238E27FC236}">
                <a16:creationId xmlns:a16="http://schemas.microsoft.com/office/drawing/2014/main" id="{97AA0BA7-8EF4-45F9-A1DA-A2D76B881C8D}"/>
              </a:ext>
            </a:extLst>
          </p:cNvPr>
          <p:cNvPicPr>
            <a:picLocks noChangeAspect="1"/>
          </p:cNvPicPr>
          <p:nvPr/>
        </p:nvPicPr>
        <p:blipFill>
          <a:blip r:embed="rId2"/>
          <a:stretch>
            <a:fillRect/>
          </a:stretch>
        </p:blipFill>
        <p:spPr>
          <a:xfrm>
            <a:off x="6256762" y="214312"/>
            <a:ext cx="5554238" cy="6429375"/>
          </a:xfrm>
          <a:prstGeom prst="rect">
            <a:avLst/>
          </a:prstGeom>
        </p:spPr>
      </p:pic>
      <p:sp>
        <p:nvSpPr>
          <p:cNvPr id="5" name="Bulle narrative : rectangle à coins arrondis 4">
            <a:extLst>
              <a:ext uri="{FF2B5EF4-FFF2-40B4-BE49-F238E27FC236}">
                <a16:creationId xmlns:a16="http://schemas.microsoft.com/office/drawing/2014/main" id="{0E3E0BCB-CB1D-413F-8BB9-522C5A53C6D5}"/>
              </a:ext>
            </a:extLst>
          </p:cNvPr>
          <p:cNvSpPr/>
          <p:nvPr/>
        </p:nvSpPr>
        <p:spPr>
          <a:xfrm>
            <a:off x="6256762" y="320950"/>
            <a:ext cx="1815392" cy="996824"/>
          </a:xfrm>
          <a:prstGeom prst="wedgeRoundRectCallout">
            <a:avLst>
              <a:gd name="adj1" fmla="val 57034"/>
              <a:gd name="adj2" fmla="val 413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rgbClr val="FF0000"/>
                </a:solidFill>
                <a:latin typeface="Adobe Gothic Std B" panose="020B0800000000000000" pitchFamily="34" charset="-128"/>
                <a:ea typeface="Adobe Gothic Std B" panose="020B0800000000000000" pitchFamily="34" charset="-128"/>
              </a:rPr>
              <a:t>Congress!! </a:t>
            </a:r>
          </a:p>
        </p:txBody>
      </p:sp>
    </p:spTree>
    <p:extLst>
      <p:ext uri="{BB962C8B-B14F-4D97-AF65-F5344CB8AC3E}">
        <p14:creationId xmlns:p14="http://schemas.microsoft.com/office/powerpoint/2010/main" val="37445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2" y="262218"/>
            <a:ext cx="6024104" cy="6420970"/>
          </a:xfrm>
        </p:spPr>
        <p:txBody>
          <a:bodyPr>
            <a:noAutofit/>
          </a:bodyPr>
          <a:lstStyle/>
          <a:p>
            <a:pPr marL="0" indent="0" algn="just">
              <a:buNone/>
            </a:pPr>
            <a:r>
              <a:rPr lang="en-US" sz="3200" b="1" dirty="0">
                <a:solidFill>
                  <a:srgbClr val="FFC000"/>
                </a:solidFill>
                <a:latin typeface="Abadi" panose="020B0604020202020204" pitchFamily="34" charset="0"/>
              </a:rPr>
              <a:t>A-Counterfeit: </a:t>
            </a:r>
            <a:r>
              <a:rPr lang="en-US" sz="3200" b="1" dirty="0">
                <a:latin typeface="Abadi" panose="020B0604020202020204" pitchFamily="34" charset="0"/>
              </a:rPr>
              <a:t>the activity of making copies and imitations  of things to deceive or defraud consumers </a:t>
            </a:r>
          </a:p>
          <a:p>
            <a:pPr marL="0" indent="0" algn="just">
              <a:buNone/>
            </a:pPr>
            <a:endParaRPr lang="en-US" sz="3200" b="1" dirty="0">
              <a:latin typeface="Abadi" panose="020B0604020202020204" pitchFamily="34" charset="0"/>
            </a:endParaRPr>
          </a:p>
          <a:p>
            <a:pPr marL="0" indent="0">
              <a:buNone/>
            </a:pPr>
            <a:r>
              <a:rPr lang="fr-FR" sz="3200" b="1" dirty="0">
                <a:solidFill>
                  <a:schemeClr val="accent4">
                    <a:lumMod val="75000"/>
                  </a:schemeClr>
                </a:solidFill>
                <a:latin typeface="Abadi" panose="020B0604020104020204" pitchFamily="34" charset="0"/>
              </a:rPr>
              <a:t>B-</a:t>
            </a:r>
            <a:r>
              <a:rPr lang="en-US" sz="3200" b="1" dirty="0">
                <a:solidFill>
                  <a:schemeClr val="accent4">
                    <a:lumMod val="75000"/>
                  </a:schemeClr>
                </a:solidFill>
                <a:latin typeface="Abadi" panose="020B0604020104020204" pitchFamily="34" charset="0"/>
              </a:rPr>
              <a:t>F</a:t>
            </a:r>
            <a:r>
              <a:rPr lang="en-US" sz="3200" b="1" dirty="0">
                <a:solidFill>
                  <a:schemeClr val="accent4">
                    <a:lumMod val="75000"/>
                  </a:schemeClr>
                </a:solidFill>
              </a:rPr>
              <a:t>alse accounting: </a:t>
            </a:r>
            <a:r>
              <a:rPr lang="en-US" sz="3200" b="1" dirty="0"/>
              <a:t>The crime of dishonestly changing figures, records </a:t>
            </a:r>
            <a:r>
              <a:rPr lang="en-US" sz="3200" b="1" dirty="0" err="1"/>
              <a:t>etc</a:t>
            </a:r>
            <a:r>
              <a:rPr lang="en-US" sz="3200" b="1" dirty="0"/>
              <a:t> or writing false information in a company's financial accounts, deceiving people in order to obtain money by deceiving people.</a:t>
            </a:r>
            <a:endParaRPr lang="en-US" sz="3200" b="1" dirty="0">
              <a:latin typeface="Abadi" panose="020B0604020104020204" pitchFamily="34" charset="0"/>
            </a:endParaRPr>
          </a:p>
        </p:txBody>
      </p:sp>
      <p:pic>
        <p:nvPicPr>
          <p:cNvPr id="4" name="Image 3">
            <a:extLst>
              <a:ext uri="{FF2B5EF4-FFF2-40B4-BE49-F238E27FC236}">
                <a16:creationId xmlns:a16="http://schemas.microsoft.com/office/drawing/2014/main" id="{B0836960-0766-4BCC-8874-91A1C3096020}"/>
              </a:ext>
            </a:extLst>
          </p:cNvPr>
          <p:cNvPicPr>
            <a:picLocks noChangeAspect="1"/>
          </p:cNvPicPr>
          <p:nvPr/>
        </p:nvPicPr>
        <p:blipFill>
          <a:blip r:embed="rId2"/>
          <a:stretch>
            <a:fillRect/>
          </a:stretch>
        </p:blipFill>
        <p:spPr>
          <a:xfrm>
            <a:off x="6426492" y="145335"/>
            <a:ext cx="5412442" cy="6420970"/>
          </a:xfrm>
          <a:prstGeom prst="rect">
            <a:avLst/>
          </a:prstGeom>
        </p:spPr>
      </p:pic>
    </p:spTree>
    <p:extLst>
      <p:ext uri="{BB962C8B-B14F-4D97-AF65-F5344CB8AC3E}">
        <p14:creationId xmlns:p14="http://schemas.microsoft.com/office/powerpoint/2010/main" val="22738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2" y="262218"/>
            <a:ext cx="6024104" cy="6420970"/>
          </a:xfrm>
        </p:spPr>
        <p:txBody>
          <a:bodyPr>
            <a:noAutofit/>
          </a:bodyPr>
          <a:lstStyle/>
          <a:p>
            <a:pPr marL="0" indent="0" algn="just">
              <a:buNone/>
            </a:pPr>
            <a:r>
              <a:rPr lang="en-US" sz="3600" b="1" dirty="0">
                <a:solidFill>
                  <a:srgbClr val="FF66FF"/>
                </a:solidFill>
                <a:latin typeface="Abadi" panose="020B0604020202020204" pitchFamily="34" charset="0"/>
              </a:rPr>
              <a:t>A- Nepotism: </a:t>
            </a:r>
            <a:r>
              <a:rPr lang="en-US" sz="3600" b="1" dirty="0">
                <a:latin typeface="Abadi" panose="020B0604020202020204" pitchFamily="34" charset="0"/>
              </a:rPr>
              <a:t>the unfair use of power in order to get jobs or other benefits for your family or friends.</a:t>
            </a:r>
          </a:p>
          <a:p>
            <a:pPr marL="0" indent="0" algn="just">
              <a:buNone/>
            </a:pPr>
            <a:endParaRPr lang="en-US" sz="1200" b="1" dirty="0">
              <a:latin typeface="Abadi" panose="020B0604020202020204" pitchFamily="34" charset="0"/>
            </a:endParaRPr>
          </a:p>
          <a:p>
            <a:pPr marL="0" indent="0" algn="just">
              <a:buNone/>
            </a:pPr>
            <a:r>
              <a:rPr lang="fr-FR" sz="3600" b="1" dirty="0">
                <a:solidFill>
                  <a:schemeClr val="accent4">
                    <a:lumMod val="75000"/>
                  </a:schemeClr>
                </a:solidFill>
                <a:latin typeface="Abadi" panose="020B0604020104020204" pitchFamily="34" charset="0"/>
              </a:rPr>
              <a:t>B-</a:t>
            </a:r>
            <a:r>
              <a:rPr lang="en-US" sz="3600" b="1" dirty="0">
                <a:solidFill>
                  <a:schemeClr val="accent4">
                    <a:lumMod val="75000"/>
                  </a:schemeClr>
                </a:solidFill>
                <a:latin typeface="Abadi" panose="020B0604020104020204" pitchFamily="34" charset="0"/>
              </a:rPr>
              <a:t>F</a:t>
            </a:r>
            <a:r>
              <a:rPr lang="en-US" sz="3600" b="1" dirty="0">
                <a:solidFill>
                  <a:schemeClr val="accent4">
                    <a:lumMod val="75000"/>
                  </a:schemeClr>
                </a:solidFill>
              </a:rPr>
              <a:t>alse accounting: </a:t>
            </a:r>
            <a:r>
              <a:rPr lang="en-US" sz="3600" b="1" dirty="0"/>
              <a:t>The crime of dishonestly changing figures, records </a:t>
            </a:r>
            <a:r>
              <a:rPr lang="en-US" sz="3600" b="1" dirty="0" err="1"/>
              <a:t>etc</a:t>
            </a:r>
            <a:r>
              <a:rPr lang="en-US" sz="3600" b="1" dirty="0"/>
              <a:t> or writing false information in a company's financial accounts, deceiving people in order to obtain money by deceiving people.</a:t>
            </a:r>
            <a:endParaRPr lang="en-US" sz="3600" b="1" dirty="0">
              <a:latin typeface="Abadi" panose="020B0604020104020204" pitchFamily="34" charset="0"/>
            </a:endParaRPr>
          </a:p>
        </p:txBody>
      </p:sp>
      <p:pic>
        <p:nvPicPr>
          <p:cNvPr id="5" name="Image 4">
            <a:extLst>
              <a:ext uri="{FF2B5EF4-FFF2-40B4-BE49-F238E27FC236}">
                <a16:creationId xmlns:a16="http://schemas.microsoft.com/office/drawing/2014/main" id="{356BB392-91F1-41A6-A700-57F4CC2066DA}"/>
              </a:ext>
            </a:extLst>
          </p:cNvPr>
          <p:cNvPicPr>
            <a:picLocks noChangeAspect="1"/>
          </p:cNvPicPr>
          <p:nvPr/>
        </p:nvPicPr>
        <p:blipFill>
          <a:blip r:embed="rId2"/>
          <a:stretch>
            <a:fillRect/>
          </a:stretch>
        </p:blipFill>
        <p:spPr>
          <a:xfrm>
            <a:off x="6643025" y="384933"/>
            <a:ext cx="5238120" cy="6210849"/>
          </a:xfrm>
          <a:prstGeom prst="rect">
            <a:avLst/>
          </a:prstGeom>
        </p:spPr>
      </p:pic>
    </p:spTree>
    <p:extLst>
      <p:ext uri="{BB962C8B-B14F-4D97-AF65-F5344CB8AC3E}">
        <p14:creationId xmlns:p14="http://schemas.microsoft.com/office/powerpoint/2010/main" val="1314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2" y="262218"/>
            <a:ext cx="6024104" cy="6262869"/>
          </a:xfrm>
        </p:spPr>
        <p:txBody>
          <a:bodyPr>
            <a:noAutofit/>
          </a:bodyPr>
          <a:lstStyle/>
          <a:p>
            <a:pPr marL="0" indent="0" algn="just">
              <a:buNone/>
            </a:pPr>
            <a:r>
              <a:rPr lang="en-US" sz="3600" b="1" dirty="0">
                <a:solidFill>
                  <a:srgbClr val="FF66FF"/>
                </a:solidFill>
                <a:latin typeface="Abadi" panose="020B0604020202020204" pitchFamily="34" charset="0"/>
              </a:rPr>
              <a:t>A- Nepotism: </a:t>
            </a:r>
            <a:r>
              <a:rPr lang="en-US" sz="3600" b="1" dirty="0">
                <a:latin typeface="Abadi" panose="020B0604020202020204" pitchFamily="34" charset="0"/>
              </a:rPr>
              <a:t>the unfair use of power in order to get jobs or other benefits for your family or friends</a:t>
            </a:r>
            <a:endParaRPr lang="en-US" sz="1200" b="1" dirty="0">
              <a:latin typeface="Abadi" panose="020B0604020202020204" pitchFamily="34" charset="0"/>
            </a:endParaRPr>
          </a:p>
          <a:p>
            <a:pPr marL="0" indent="0" algn="just">
              <a:buNone/>
            </a:pPr>
            <a:r>
              <a:rPr lang="fr-FR" sz="3600" b="1" dirty="0">
                <a:solidFill>
                  <a:schemeClr val="accent4">
                    <a:lumMod val="75000"/>
                  </a:schemeClr>
                </a:solidFill>
                <a:latin typeface="Abadi" panose="020B0604020104020204" pitchFamily="34" charset="0"/>
              </a:rPr>
              <a:t>B- </a:t>
            </a:r>
            <a:r>
              <a:rPr lang="en-US" sz="3600" b="1" dirty="0">
                <a:solidFill>
                  <a:schemeClr val="accent4">
                    <a:lumMod val="75000"/>
                  </a:schemeClr>
                </a:solidFill>
                <a:latin typeface="Abadi" panose="020B0604020104020204" pitchFamily="34" charset="0"/>
              </a:rPr>
              <a:t>Auditing</a:t>
            </a:r>
            <a:r>
              <a:rPr lang="fr-FR" sz="3600" b="1" dirty="0">
                <a:solidFill>
                  <a:schemeClr val="accent4">
                    <a:lumMod val="75000"/>
                  </a:schemeClr>
                </a:solidFill>
                <a:latin typeface="Abadi" panose="020B0604020104020204" pitchFamily="34" charset="0"/>
              </a:rPr>
              <a:t>: </a:t>
            </a:r>
            <a:r>
              <a:rPr lang="en-US" sz="3600" b="1" dirty="0">
                <a:latin typeface="Abadi" panose="020B0604020104020204" pitchFamily="34" charset="0"/>
              </a:rPr>
              <a:t>an official examination and verification of accounts and records, especially of </a:t>
            </a:r>
            <a:r>
              <a:rPr lang="en-US" sz="3600" b="1" dirty="0">
                <a:solidFill>
                  <a:schemeClr val="accent4">
                    <a:lumMod val="75000"/>
                  </a:schemeClr>
                </a:solidFill>
                <a:latin typeface="Abadi" panose="020B0604020104020204" pitchFamily="34" charset="0"/>
              </a:rPr>
              <a:t>financial accounts</a:t>
            </a:r>
            <a:r>
              <a:rPr lang="en-US" sz="3600" b="1" dirty="0">
                <a:latin typeface="Abadi" panose="020B0604020104020204" pitchFamily="34" charset="0"/>
              </a:rPr>
              <a:t>. The inspection or examination of a </a:t>
            </a:r>
            <a:r>
              <a:rPr lang="en-US" sz="3600" b="1" dirty="0">
                <a:solidFill>
                  <a:schemeClr val="accent4">
                    <a:lumMod val="75000"/>
                  </a:schemeClr>
                </a:solidFill>
                <a:latin typeface="Abadi" panose="020B0604020104020204" pitchFamily="34" charset="0"/>
              </a:rPr>
              <a:t>building</a:t>
            </a:r>
            <a:r>
              <a:rPr lang="en-US" sz="3600" b="1" dirty="0">
                <a:latin typeface="Abadi" panose="020B0604020104020204" pitchFamily="34" charset="0"/>
              </a:rPr>
              <a:t> or other </a:t>
            </a:r>
            <a:r>
              <a:rPr lang="en-US" sz="3600" b="1" dirty="0">
                <a:solidFill>
                  <a:schemeClr val="accent4">
                    <a:lumMod val="75000"/>
                  </a:schemeClr>
                </a:solidFill>
                <a:latin typeface="Abadi" panose="020B0604020104020204" pitchFamily="34" charset="0"/>
              </a:rPr>
              <a:t>facility </a:t>
            </a:r>
            <a:r>
              <a:rPr lang="en-US" sz="3600" b="1" dirty="0">
                <a:latin typeface="Abadi" panose="020B0604020104020204" pitchFamily="34" charset="0"/>
              </a:rPr>
              <a:t>to evaluate or improve its appropriateness, safety, efficiency, or the like:</a:t>
            </a:r>
          </a:p>
        </p:txBody>
      </p:sp>
      <p:pic>
        <p:nvPicPr>
          <p:cNvPr id="1026" name="Picture 2" descr="RÃ©sultat de recherche d'images pour &quot;nepotism&quot;">
            <a:extLst>
              <a:ext uri="{FF2B5EF4-FFF2-40B4-BE49-F238E27FC236}">
                <a16:creationId xmlns:a16="http://schemas.microsoft.com/office/drawing/2014/main" id="{7DB6FE82-80AF-447D-B3A3-94F57DC83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298" y="214312"/>
            <a:ext cx="5601458" cy="32146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FB662754-0D64-489F-81D5-C77594056024}"/>
              </a:ext>
            </a:extLst>
          </p:cNvPr>
          <p:cNvPicPr>
            <a:picLocks noChangeAspect="1"/>
          </p:cNvPicPr>
          <p:nvPr/>
        </p:nvPicPr>
        <p:blipFill>
          <a:blip r:embed="rId3"/>
          <a:stretch>
            <a:fillRect/>
          </a:stretch>
        </p:blipFill>
        <p:spPr>
          <a:xfrm>
            <a:off x="6346299" y="3429000"/>
            <a:ext cx="5789180" cy="3342443"/>
          </a:xfrm>
          <a:prstGeom prst="rect">
            <a:avLst/>
          </a:prstGeom>
        </p:spPr>
      </p:pic>
    </p:spTree>
    <p:extLst>
      <p:ext uri="{BB962C8B-B14F-4D97-AF65-F5344CB8AC3E}">
        <p14:creationId xmlns:p14="http://schemas.microsoft.com/office/powerpoint/2010/main" val="21959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2" y="262218"/>
            <a:ext cx="6257450" cy="6467056"/>
          </a:xfrm>
        </p:spPr>
        <p:txBody>
          <a:bodyPr>
            <a:noAutofit/>
          </a:bodyPr>
          <a:lstStyle/>
          <a:p>
            <a:pPr marL="0" indent="0" algn="just">
              <a:buNone/>
            </a:pPr>
            <a:r>
              <a:rPr lang="en-US" sz="3600" b="1" dirty="0">
                <a:solidFill>
                  <a:srgbClr val="FF66FF"/>
                </a:solidFill>
                <a:latin typeface="Abadi" panose="020B0604020202020204" pitchFamily="34" charset="0"/>
              </a:rPr>
              <a:t>A- Whistle-blower: </a:t>
            </a:r>
            <a:r>
              <a:rPr lang="en-US" sz="3600" b="1" dirty="0">
                <a:latin typeface="Abadi" panose="020B0604020202020204" pitchFamily="34" charset="0"/>
              </a:rPr>
              <a:t>a person who informs on another or makes public disclosure of corruption or wrongdoing</a:t>
            </a:r>
          </a:p>
          <a:p>
            <a:pPr marL="0" indent="0" algn="just">
              <a:buNone/>
            </a:pPr>
            <a:r>
              <a:rPr lang="en-US" sz="1200" b="1" dirty="0">
                <a:latin typeface="Abadi" panose="020B0604020202020204" pitchFamily="34" charset="0"/>
              </a:rPr>
              <a:t>  </a:t>
            </a:r>
            <a:r>
              <a:rPr lang="fr-FR" sz="3600" b="1" dirty="0">
                <a:solidFill>
                  <a:srgbClr val="08A7B8"/>
                </a:solidFill>
                <a:latin typeface="Abadi" panose="020B0604020104020204" pitchFamily="34" charset="0"/>
              </a:rPr>
              <a:t>B-</a:t>
            </a:r>
            <a:r>
              <a:rPr lang="en-US" sz="3600" b="1" dirty="0">
                <a:solidFill>
                  <a:srgbClr val="08A7B8"/>
                </a:solidFill>
                <a:latin typeface="Abadi" panose="020B0604020104020204" pitchFamily="34" charset="0"/>
              </a:rPr>
              <a:t>Child labor</a:t>
            </a:r>
            <a:r>
              <a:rPr lang="en-US" sz="3600" b="1" dirty="0">
                <a:solidFill>
                  <a:srgbClr val="08A7B8"/>
                </a:solidFill>
              </a:rPr>
              <a:t>:</a:t>
            </a:r>
            <a:r>
              <a:rPr lang="en-US" sz="3600" b="1" dirty="0">
                <a:solidFill>
                  <a:schemeClr val="accent4">
                    <a:lumMod val="75000"/>
                  </a:schemeClr>
                </a:solidFill>
              </a:rPr>
              <a:t> </a:t>
            </a:r>
            <a:r>
              <a:rPr lang="en-US" sz="3600" b="1" dirty="0"/>
              <a:t>the employment of children in an industry or business</a:t>
            </a:r>
          </a:p>
          <a:p>
            <a:pPr marL="0" indent="0" algn="just">
              <a:buNone/>
            </a:pPr>
            <a:r>
              <a:rPr lang="en-US" sz="3600" b="1" dirty="0">
                <a:solidFill>
                  <a:schemeClr val="accent5">
                    <a:lumMod val="75000"/>
                  </a:schemeClr>
                </a:solidFill>
              </a:rPr>
              <a:t>C- Smuggle:  </a:t>
            </a:r>
            <a:r>
              <a:rPr lang="en-US" sz="3600" b="1" dirty="0"/>
              <a:t>importing , exporting, or convey goods secretly or in violation of the law. It is moving (goods) illegally into or out of a country.</a:t>
            </a:r>
          </a:p>
          <a:p>
            <a:pPr marL="0" indent="0" algn="just">
              <a:buNone/>
            </a:pPr>
            <a:endParaRPr lang="en-US" sz="3600" b="1" dirty="0">
              <a:latin typeface="Abadi" panose="020B0604020104020204" pitchFamily="34" charset="0"/>
            </a:endParaRPr>
          </a:p>
        </p:txBody>
      </p:sp>
      <p:pic>
        <p:nvPicPr>
          <p:cNvPr id="2" name="Image 1">
            <a:extLst>
              <a:ext uri="{FF2B5EF4-FFF2-40B4-BE49-F238E27FC236}">
                <a16:creationId xmlns:a16="http://schemas.microsoft.com/office/drawing/2014/main" id="{8C6B8CAC-EE1E-4277-97F2-6D100909087A}"/>
              </a:ext>
            </a:extLst>
          </p:cNvPr>
          <p:cNvPicPr>
            <a:picLocks noChangeAspect="1"/>
          </p:cNvPicPr>
          <p:nvPr/>
        </p:nvPicPr>
        <p:blipFill>
          <a:blip r:embed="rId2"/>
          <a:stretch>
            <a:fillRect/>
          </a:stretch>
        </p:blipFill>
        <p:spPr>
          <a:xfrm>
            <a:off x="6491632" y="367438"/>
            <a:ext cx="5560109" cy="3130364"/>
          </a:xfrm>
          <a:prstGeom prst="rect">
            <a:avLst/>
          </a:prstGeom>
        </p:spPr>
      </p:pic>
      <p:pic>
        <p:nvPicPr>
          <p:cNvPr id="4" name="Image 3">
            <a:extLst>
              <a:ext uri="{FF2B5EF4-FFF2-40B4-BE49-F238E27FC236}">
                <a16:creationId xmlns:a16="http://schemas.microsoft.com/office/drawing/2014/main" id="{CB2F1AA4-7991-45AD-9D19-3027462E3DE4}"/>
              </a:ext>
            </a:extLst>
          </p:cNvPr>
          <p:cNvPicPr>
            <a:picLocks noChangeAspect="1"/>
          </p:cNvPicPr>
          <p:nvPr/>
        </p:nvPicPr>
        <p:blipFill>
          <a:blip r:embed="rId3"/>
          <a:stretch>
            <a:fillRect/>
          </a:stretch>
        </p:blipFill>
        <p:spPr>
          <a:xfrm>
            <a:off x="6497419" y="3514572"/>
            <a:ext cx="5560109" cy="3214702"/>
          </a:xfrm>
          <a:prstGeom prst="rect">
            <a:avLst/>
          </a:prstGeom>
        </p:spPr>
      </p:pic>
    </p:spTree>
    <p:extLst>
      <p:ext uri="{BB962C8B-B14F-4D97-AF65-F5344CB8AC3E}">
        <p14:creationId xmlns:p14="http://schemas.microsoft.com/office/powerpoint/2010/main" val="3477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97AD47-5792-4CFB-9AEC-0EABE3F3DE04}"/>
              </a:ext>
            </a:extLst>
          </p:cNvPr>
          <p:cNvSpPr>
            <a:spLocks noGrp="1"/>
          </p:cNvSpPr>
          <p:nvPr>
            <p:ph sz="half" idx="1"/>
          </p:nvPr>
        </p:nvSpPr>
        <p:spPr>
          <a:xfrm>
            <a:off x="97654" y="0"/>
            <a:ext cx="6090082" cy="6858000"/>
          </a:xfrm>
        </p:spPr>
        <p:txBody>
          <a:bodyPr>
            <a:normAutofit/>
          </a:bodyPr>
          <a:lstStyle/>
          <a:p>
            <a:pPr marL="0" indent="0" algn="just">
              <a:buNone/>
            </a:pPr>
            <a:r>
              <a:rPr lang="en-US" sz="4000" b="1" dirty="0">
                <a:solidFill>
                  <a:schemeClr val="accent2"/>
                </a:solidFill>
              </a:rPr>
              <a:t>A- Militating in anti-corruption association: </a:t>
            </a:r>
            <a:r>
              <a:rPr lang="en-US" sz="4000" b="1" dirty="0"/>
              <a:t>to have a strong influence and be a powerful or conclusive factor in preventing corruption</a:t>
            </a:r>
          </a:p>
          <a:p>
            <a:pPr marL="0" indent="0" algn="just">
              <a:buNone/>
            </a:pPr>
            <a:r>
              <a:rPr lang="en-US" sz="4000" b="1" dirty="0">
                <a:solidFill>
                  <a:schemeClr val="accent5">
                    <a:lumMod val="75000"/>
                  </a:schemeClr>
                </a:solidFill>
              </a:rPr>
              <a:t>B- Smuggle:  </a:t>
            </a:r>
            <a:r>
              <a:rPr lang="en-US" sz="4000" b="1" dirty="0"/>
              <a:t>importing , exporting, or convey goods secretly or in violation of the law. It is moving (goods) illegally into or out of a country</a:t>
            </a:r>
            <a:endParaRPr lang="en-US" sz="4000" dirty="0"/>
          </a:p>
        </p:txBody>
      </p:sp>
      <p:pic>
        <p:nvPicPr>
          <p:cNvPr id="5" name="Image 4">
            <a:extLst>
              <a:ext uri="{FF2B5EF4-FFF2-40B4-BE49-F238E27FC236}">
                <a16:creationId xmlns:a16="http://schemas.microsoft.com/office/drawing/2014/main" id="{3FA13BA4-E6E0-4536-B1F7-2D31DF76A692}"/>
              </a:ext>
            </a:extLst>
          </p:cNvPr>
          <p:cNvPicPr>
            <a:picLocks noChangeAspect="1"/>
          </p:cNvPicPr>
          <p:nvPr/>
        </p:nvPicPr>
        <p:blipFill>
          <a:blip r:embed="rId2"/>
          <a:stretch>
            <a:fillRect/>
          </a:stretch>
        </p:blipFill>
        <p:spPr>
          <a:xfrm>
            <a:off x="6187736" y="172514"/>
            <a:ext cx="6019061" cy="3113843"/>
          </a:xfrm>
          <a:prstGeom prst="rect">
            <a:avLst/>
          </a:prstGeom>
        </p:spPr>
      </p:pic>
      <p:pic>
        <p:nvPicPr>
          <p:cNvPr id="6" name="Image 5">
            <a:extLst>
              <a:ext uri="{FF2B5EF4-FFF2-40B4-BE49-F238E27FC236}">
                <a16:creationId xmlns:a16="http://schemas.microsoft.com/office/drawing/2014/main" id="{A1665E58-67E6-4613-8237-C1845D906181}"/>
              </a:ext>
            </a:extLst>
          </p:cNvPr>
          <p:cNvPicPr>
            <a:picLocks noChangeAspect="1"/>
          </p:cNvPicPr>
          <p:nvPr/>
        </p:nvPicPr>
        <p:blipFill>
          <a:blip r:embed="rId3"/>
          <a:stretch>
            <a:fillRect/>
          </a:stretch>
        </p:blipFill>
        <p:spPr>
          <a:xfrm>
            <a:off x="6187736" y="3369076"/>
            <a:ext cx="5906609" cy="3406205"/>
          </a:xfrm>
          <a:prstGeom prst="rect">
            <a:avLst/>
          </a:prstGeom>
        </p:spPr>
      </p:pic>
    </p:spTree>
    <p:extLst>
      <p:ext uri="{BB962C8B-B14F-4D97-AF65-F5344CB8AC3E}">
        <p14:creationId xmlns:p14="http://schemas.microsoft.com/office/powerpoint/2010/main" val="25535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2294E8-A0C7-4D59-ACD0-36D27C6D1F95}"/>
              </a:ext>
            </a:extLst>
          </p:cNvPr>
          <p:cNvSpPr>
            <a:spLocks noGrp="1"/>
          </p:cNvSpPr>
          <p:nvPr>
            <p:ph type="ctrTitle"/>
          </p:nvPr>
        </p:nvSpPr>
        <p:spPr>
          <a:xfrm>
            <a:off x="226076" y="3539910"/>
            <a:ext cx="11965924" cy="3031799"/>
          </a:xfrm>
        </p:spPr>
        <p:txBody>
          <a:bodyPr>
            <a:noAutofit/>
          </a:bodyPr>
          <a:lstStyle/>
          <a:p>
            <a:pPr algn="l"/>
            <a:r>
              <a:rPr lang="en-US" sz="5400" b="1" dirty="0">
                <a:solidFill>
                  <a:srgbClr val="FF0000"/>
                </a:solidFill>
                <a:latin typeface="Abadi" panose="020B0604020104020204" pitchFamily="34" charset="0"/>
              </a:rPr>
              <a:t>1-</a:t>
            </a:r>
            <a:r>
              <a:rPr lang="en-US" sz="3600" b="1" dirty="0">
                <a:latin typeface="Abadi" panose="020B0604020104020204" pitchFamily="34" charset="0"/>
              </a:rPr>
              <a:t> </a:t>
            </a:r>
            <a:r>
              <a:rPr lang="en-US" sz="5400" b="1" dirty="0">
                <a:latin typeface="Abadi" panose="020B0604020104020204" pitchFamily="34" charset="0"/>
              </a:rPr>
              <a:t>Are these practices legal and morally acceptable ? Justify</a:t>
            </a:r>
            <a:br>
              <a:rPr lang="en-US" sz="5400" b="1" dirty="0">
                <a:latin typeface="Abadi" panose="020B0604020104020204" pitchFamily="34" charset="0"/>
              </a:rPr>
            </a:br>
            <a:r>
              <a:rPr lang="en-US" sz="5400" b="1" dirty="0">
                <a:solidFill>
                  <a:srgbClr val="FF0000"/>
                </a:solidFill>
                <a:latin typeface="Abadi" panose="020B0604020104020204" pitchFamily="34" charset="0"/>
              </a:rPr>
              <a:t>2-</a:t>
            </a:r>
            <a:r>
              <a:rPr lang="en-US" sz="5400" b="1" dirty="0">
                <a:latin typeface="Abadi" panose="020B0604020104020204" pitchFamily="34" charset="0"/>
              </a:rPr>
              <a:t> Are they ethical or unethical practices? Justify </a:t>
            </a:r>
            <a:br>
              <a:rPr lang="en-US" sz="5400" b="1" dirty="0">
                <a:latin typeface="Abadi" panose="020B0604020104020204" pitchFamily="34" charset="0"/>
              </a:rPr>
            </a:br>
            <a:r>
              <a:rPr lang="en-US" sz="5400" b="1" dirty="0">
                <a:solidFill>
                  <a:srgbClr val="FF0000"/>
                </a:solidFill>
                <a:latin typeface="Abadi" panose="020B0604020104020204" pitchFamily="34" charset="0"/>
              </a:rPr>
              <a:t>3-</a:t>
            </a:r>
            <a:r>
              <a:rPr lang="en-US" sz="5400" b="1" dirty="0">
                <a:latin typeface="Abadi" panose="020B0604020104020204" pitchFamily="34" charset="0"/>
              </a:rPr>
              <a:t> Classify these practices in the right column ( ethical or unethical)</a:t>
            </a:r>
            <a:br>
              <a:rPr lang="en-US" sz="5400" b="1" dirty="0">
                <a:latin typeface="Abadi" panose="020B0604020104020204" pitchFamily="34" charset="0"/>
              </a:rPr>
            </a:br>
            <a:br>
              <a:rPr lang="en-US" sz="3600" b="1" dirty="0">
                <a:latin typeface="Abadi" panose="020B0604020104020204" pitchFamily="34" charset="0"/>
              </a:rPr>
            </a:br>
            <a:endParaRPr lang="en-US" sz="3600" b="1" dirty="0">
              <a:latin typeface="Abadi" panose="020B0604020104020204" pitchFamily="34" charset="0"/>
            </a:endParaRPr>
          </a:p>
        </p:txBody>
      </p:sp>
    </p:spTree>
    <p:extLst>
      <p:ext uri="{BB962C8B-B14F-4D97-AF65-F5344CB8AC3E}">
        <p14:creationId xmlns:p14="http://schemas.microsoft.com/office/powerpoint/2010/main" val="35202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98105-57C8-4D5E-BF79-E047BE37DCC5}"/>
              </a:ext>
            </a:extLst>
          </p:cNvPr>
          <p:cNvSpPr>
            <a:spLocks noGrp="1"/>
          </p:cNvSpPr>
          <p:nvPr>
            <p:ph type="ctrTitle"/>
          </p:nvPr>
        </p:nvSpPr>
        <p:spPr>
          <a:xfrm>
            <a:off x="0" y="711282"/>
            <a:ext cx="12192000" cy="2387600"/>
          </a:xfrm>
        </p:spPr>
        <p:txBody>
          <a:bodyPr>
            <a:noAutofit/>
          </a:bodyPr>
          <a:lstStyle/>
          <a:p>
            <a:pPr algn="just"/>
            <a:br>
              <a:rPr lang="en-US" sz="4000" b="1" dirty="0">
                <a:latin typeface="Abadi" panose="020B0604020104020204" pitchFamily="34" charset="0"/>
              </a:rPr>
            </a:br>
            <a:r>
              <a:rPr lang="en-US" sz="4000" b="1" dirty="0">
                <a:latin typeface="Abadi" panose="020B0604020104020204" pitchFamily="34" charset="0"/>
              </a:rPr>
              <a:t>bribery- money laundering- counterfeiting- whistle- blowing- child labour- smuggle- militating in anti-corruption association- nepotism- auditing- money lobbying- false accounting – tax evasion-embezzlement </a:t>
            </a:r>
            <a:br>
              <a:rPr lang="en-US" sz="4000" b="1" dirty="0">
                <a:latin typeface="Abadi" panose="020B0604020104020204" pitchFamily="34" charset="0"/>
              </a:rPr>
            </a:br>
            <a:endParaRPr lang="en-US" sz="4000" b="1" dirty="0">
              <a:latin typeface="Abadi" panose="020B0604020104020204" pitchFamily="34" charset="0"/>
            </a:endParaRPr>
          </a:p>
        </p:txBody>
      </p:sp>
      <p:graphicFrame>
        <p:nvGraphicFramePr>
          <p:cNvPr id="3" name="Tableau 2">
            <a:extLst>
              <a:ext uri="{FF2B5EF4-FFF2-40B4-BE49-F238E27FC236}">
                <a16:creationId xmlns:a16="http://schemas.microsoft.com/office/drawing/2014/main" id="{BFFE94EB-CE69-463E-9814-AEEB8425B442}"/>
              </a:ext>
            </a:extLst>
          </p:cNvPr>
          <p:cNvGraphicFramePr>
            <a:graphicFrameLocks noGrp="1"/>
          </p:cNvGraphicFramePr>
          <p:nvPr>
            <p:extLst>
              <p:ext uri="{D42A27DB-BD31-4B8C-83A1-F6EECF244321}">
                <p14:modId xmlns:p14="http://schemas.microsoft.com/office/powerpoint/2010/main" val="706190206"/>
              </p:ext>
            </p:extLst>
          </p:nvPr>
        </p:nvGraphicFramePr>
        <p:xfrm>
          <a:off x="257452" y="2486324"/>
          <a:ext cx="11647503" cy="4422228"/>
        </p:xfrm>
        <a:graphic>
          <a:graphicData uri="http://schemas.openxmlformats.org/drawingml/2006/table">
            <a:tbl>
              <a:tblPr firstRow="1" bandRow="1">
                <a:tableStyleId>{5940675A-B579-460E-94D1-54222C63F5DA}</a:tableStyleId>
              </a:tblPr>
              <a:tblGrid>
                <a:gridCol w="5826817">
                  <a:extLst>
                    <a:ext uri="{9D8B030D-6E8A-4147-A177-3AD203B41FA5}">
                      <a16:colId xmlns:a16="http://schemas.microsoft.com/office/drawing/2014/main" val="2985375084"/>
                    </a:ext>
                  </a:extLst>
                </a:gridCol>
                <a:gridCol w="5820686">
                  <a:extLst>
                    <a:ext uri="{9D8B030D-6E8A-4147-A177-3AD203B41FA5}">
                      <a16:colId xmlns:a16="http://schemas.microsoft.com/office/drawing/2014/main" val="3144237836"/>
                    </a:ext>
                  </a:extLst>
                </a:gridCol>
              </a:tblGrid>
              <a:tr h="752498">
                <a:tc>
                  <a:txBody>
                    <a:bodyPr/>
                    <a:lstStyle/>
                    <a:p>
                      <a:pPr algn="ctr"/>
                      <a:r>
                        <a:rPr lang="en-US" sz="4400" b="1" dirty="0">
                          <a:solidFill>
                            <a:srgbClr val="00B050"/>
                          </a:solidFill>
                          <a:latin typeface="Abadi" panose="020B0604020104020204" pitchFamily="34" charset="0"/>
                        </a:rPr>
                        <a:t>Ethical practices </a:t>
                      </a:r>
                    </a:p>
                  </a:txBody>
                  <a:tcPr/>
                </a:tc>
                <a:tc>
                  <a:txBody>
                    <a:bodyPr/>
                    <a:lstStyle/>
                    <a:p>
                      <a:pPr algn="ctr"/>
                      <a:r>
                        <a:rPr lang="en-US" sz="4400" b="1" dirty="0">
                          <a:solidFill>
                            <a:srgbClr val="FF0000"/>
                          </a:solidFill>
                          <a:latin typeface="Abadi" panose="020B0604020104020204" pitchFamily="34" charset="0"/>
                        </a:rPr>
                        <a:t>Unethical practices </a:t>
                      </a:r>
                    </a:p>
                  </a:txBody>
                  <a:tcPr/>
                </a:tc>
                <a:extLst>
                  <a:ext uri="{0D108BD9-81ED-4DB2-BD59-A6C34878D82A}">
                    <a16:rowId xmlns:a16="http://schemas.microsoft.com/office/drawing/2014/main" val="592911458"/>
                  </a:ext>
                </a:extLst>
              </a:tr>
              <a:tr h="368388">
                <a:tc>
                  <a:txBody>
                    <a:bodyPr/>
                    <a:lstStyle/>
                    <a:p>
                      <a:r>
                        <a:rPr lang="en-US" sz="1800" b="1" dirty="0">
                          <a:solidFill>
                            <a:srgbClr val="00B050"/>
                          </a:solidFill>
                          <a:latin typeface="Abadi" panose="020B0604020104020204" pitchFamily="34" charset="0"/>
                        </a:rPr>
                        <a:t>whistle- blowing</a:t>
                      </a:r>
                      <a:endParaRPr lang="en-US" dirty="0">
                        <a:solidFill>
                          <a:srgbClr val="00B050"/>
                        </a:solidFill>
                      </a:endParaRPr>
                    </a:p>
                  </a:txBody>
                  <a:tcPr/>
                </a:tc>
                <a:tc>
                  <a:txBody>
                    <a:bodyPr/>
                    <a:lstStyle/>
                    <a:p>
                      <a:r>
                        <a:rPr lang="en-US" sz="1800" b="1" dirty="0">
                          <a:solidFill>
                            <a:srgbClr val="FF0000"/>
                          </a:solidFill>
                          <a:latin typeface="Abadi" panose="020B0604020104020204" pitchFamily="34" charset="0"/>
                        </a:rPr>
                        <a:t>bribery</a:t>
                      </a:r>
                      <a:endParaRPr lang="en-US" dirty="0">
                        <a:solidFill>
                          <a:srgbClr val="FF0000"/>
                        </a:solidFill>
                      </a:endParaRPr>
                    </a:p>
                  </a:txBody>
                  <a:tcPr/>
                </a:tc>
                <a:extLst>
                  <a:ext uri="{0D108BD9-81ED-4DB2-BD59-A6C34878D82A}">
                    <a16:rowId xmlns:a16="http://schemas.microsoft.com/office/drawing/2014/main" val="3151913916"/>
                  </a:ext>
                </a:extLst>
              </a:tr>
              <a:tr h="361199">
                <a:tc>
                  <a:txBody>
                    <a:bodyPr/>
                    <a:lstStyle/>
                    <a:p>
                      <a:r>
                        <a:rPr lang="en-US" sz="1800" b="1" dirty="0">
                          <a:solidFill>
                            <a:srgbClr val="00B050"/>
                          </a:solidFill>
                          <a:latin typeface="Abadi" panose="020B0604020104020204" pitchFamily="34" charset="0"/>
                        </a:rPr>
                        <a:t>militating in anti-corruption association</a:t>
                      </a:r>
                      <a:endParaRPr lang="en-US" dirty="0">
                        <a:solidFill>
                          <a:srgbClr val="00B050"/>
                        </a:solidFill>
                      </a:endParaRPr>
                    </a:p>
                  </a:txBody>
                  <a:tcPr/>
                </a:tc>
                <a:tc>
                  <a:txBody>
                    <a:bodyPr/>
                    <a:lstStyle/>
                    <a:p>
                      <a:r>
                        <a:rPr lang="en-US" sz="1800" b="1" dirty="0">
                          <a:solidFill>
                            <a:srgbClr val="FF0000"/>
                          </a:solidFill>
                          <a:latin typeface="Abadi" panose="020B0604020104020204" pitchFamily="34" charset="0"/>
                        </a:rPr>
                        <a:t>money laundering</a:t>
                      </a:r>
                      <a:endParaRPr lang="en-US" dirty="0">
                        <a:solidFill>
                          <a:srgbClr val="FF0000"/>
                        </a:solidFill>
                      </a:endParaRPr>
                    </a:p>
                  </a:txBody>
                  <a:tcPr/>
                </a:tc>
                <a:extLst>
                  <a:ext uri="{0D108BD9-81ED-4DB2-BD59-A6C34878D82A}">
                    <a16:rowId xmlns:a16="http://schemas.microsoft.com/office/drawing/2014/main" val="1592887714"/>
                  </a:ext>
                </a:extLst>
              </a:tr>
              <a:tr h="361199">
                <a:tc>
                  <a:txBody>
                    <a:bodyPr/>
                    <a:lstStyle/>
                    <a:p>
                      <a:r>
                        <a:rPr lang="en-US" sz="1800" b="1" dirty="0">
                          <a:solidFill>
                            <a:srgbClr val="00B050"/>
                          </a:solidFill>
                          <a:latin typeface="Abadi" panose="020B0604020104020204" pitchFamily="34" charset="0"/>
                        </a:rPr>
                        <a:t>auditing</a:t>
                      </a:r>
                      <a:endParaRPr lang="en-US" dirty="0">
                        <a:solidFill>
                          <a:srgbClr val="00B050"/>
                        </a:solidFill>
                      </a:endParaRPr>
                    </a:p>
                  </a:txBody>
                  <a:tcPr/>
                </a:tc>
                <a:tc>
                  <a:txBody>
                    <a:bodyPr/>
                    <a:lstStyle/>
                    <a:p>
                      <a:r>
                        <a:rPr lang="en-US" sz="1800" b="1" dirty="0">
                          <a:solidFill>
                            <a:srgbClr val="FF0000"/>
                          </a:solidFill>
                          <a:latin typeface="Abadi" panose="020B0604020104020204" pitchFamily="34" charset="0"/>
                        </a:rPr>
                        <a:t>counterfeiting</a:t>
                      </a:r>
                      <a:endParaRPr lang="en-US" dirty="0">
                        <a:solidFill>
                          <a:srgbClr val="FF0000"/>
                        </a:solidFill>
                      </a:endParaRPr>
                    </a:p>
                  </a:txBody>
                  <a:tcPr/>
                </a:tc>
                <a:extLst>
                  <a:ext uri="{0D108BD9-81ED-4DB2-BD59-A6C34878D82A}">
                    <a16:rowId xmlns:a16="http://schemas.microsoft.com/office/drawing/2014/main" val="1241973788"/>
                  </a:ext>
                </a:extLst>
              </a:tr>
              <a:tr h="361199">
                <a:tc>
                  <a:txBody>
                    <a:bodyPr/>
                    <a:lstStyle/>
                    <a:p>
                      <a:endParaRPr lang="en-US"/>
                    </a:p>
                  </a:txBody>
                  <a:tcPr/>
                </a:tc>
                <a:tc>
                  <a:txBody>
                    <a:bodyPr/>
                    <a:lstStyle/>
                    <a:p>
                      <a:r>
                        <a:rPr lang="en-US" sz="1800" b="1" dirty="0">
                          <a:solidFill>
                            <a:srgbClr val="FF0000"/>
                          </a:solidFill>
                          <a:latin typeface="Abadi" panose="020B0604020104020204" pitchFamily="34" charset="0"/>
                        </a:rPr>
                        <a:t>child labour</a:t>
                      </a:r>
                      <a:endParaRPr lang="en-US" dirty="0">
                        <a:solidFill>
                          <a:srgbClr val="FF0000"/>
                        </a:solidFill>
                      </a:endParaRPr>
                    </a:p>
                  </a:txBody>
                  <a:tcPr/>
                </a:tc>
                <a:extLst>
                  <a:ext uri="{0D108BD9-81ED-4DB2-BD59-A6C34878D82A}">
                    <a16:rowId xmlns:a16="http://schemas.microsoft.com/office/drawing/2014/main" val="946648824"/>
                  </a:ext>
                </a:extLst>
              </a:tr>
              <a:tr h="361199">
                <a:tc>
                  <a:txBody>
                    <a:bodyPr/>
                    <a:lstStyle/>
                    <a:p>
                      <a:endParaRPr lang="en-US" dirty="0"/>
                    </a:p>
                  </a:txBody>
                  <a:tcPr/>
                </a:tc>
                <a:tc>
                  <a:txBody>
                    <a:bodyPr/>
                    <a:lstStyle/>
                    <a:p>
                      <a:r>
                        <a:rPr lang="en-US" sz="1800" b="1" dirty="0">
                          <a:solidFill>
                            <a:srgbClr val="FF0000"/>
                          </a:solidFill>
                          <a:latin typeface="Abadi" panose="020B0604020104020204" pitchFamily="34" charset="0"/>
                        </a:rPr>
                        <a:t>smuggle</a:t>
                      </a:r>
                      <a:endParaRPr lang="en-US" dirty="0">
                        <a:solidFill>
                          <a:srgbClr val="FF0000"/>
                        </a:solidFill>
                      </a:endParaRPr>
                    </a:p>
                  </a:txBody>
                  <a:tcPr/>
                </a:tc>
                <a:extLst>
                  <a:ext uri="{0D108BD9-81ED-4DB2-BD59-A6C34878D82A}">
                    <a16:rowId xmlns:a16="http://schemas.microsoft.com/office/drawing/2014/main" val="2750121116"/>
                  </a:ext>
                </a:extLst>
              </a:tr>
              <a:tr h="361199">
                <a:tc>
                  <a:txBody>
                    <a:bodyPr/>
                    <a:lstStyle/>
                    <a:p>
                      <a:endParaRPr lang="en-US"/>
                    </a:p>
                  </a:txBody>
                  <a:tcPr/>
                </a:tc>
                <a:tc>
                  <a:txBody>
                    <a:bodyPr/>
                    <a:lstStyle/>
                    <a:p>
                      <a:r>
                        <a:rPr lang="en-US" sz="1800" b="1" dirty="0">
                          <a:solidFill>
                            <a:srgbClr val="FF0000"/>
                          </a:solidFill>
                          <a:latin typeface="Abadi" panose="020B0604020104020204" pitchFamily="34" charset="0"/>
                        </a:rPr>
                        <a:t>nepotism</a:t>
                      </a:r>
                      <a:endParaRPr lang="en-US" dirty="0">
                        <a:solidFill>
                          <a:srgbClr val="FF0000"/>
                        </a:solidFill>
                      </a:endParaRPr>
                    </a:p>
                  </a:txBody>
                  <a:tcPr/>
                </a:tc>
                <a:extLst>
                  <a:ext uri="{0D108BD9-81ED-4DB2-BD59-A6C34878D82A}">
                    <a16:rowId xmlns:a16="http://schemas.microsoft.com/office/drawing/2014/main" val="3355434648"/>
                  </a:ext>
                </a:extLst>
              </a:tr>
              <a:tr h="361199">
                <a:tc>
                  <a:txBody>
                    <a:bodyPr/>
                    <a:lstStyle/>
                    <a:p>
                      <a:endParaRPr lang="en-US"/>
                    </a:p>
                  </a:txBody>
                  <a:tcPr/>
                </a:tc>
                <a:tc>
                  <a:txBody>
                    <a:bodyPr/>
                    <a:lstStyle/>
                    <a:p>
                      <a:r>
                        <a:rPr lang="en-US" sz="1800" b="1" dirty="0">
                          <a:solidFill>
                            <a:srgbClr val="FF0000"/>
                          </a:solidFill>
                          <a:latin typeface="Abadi" panose="020B0604020104020204" pitchFamily="34" charset="0"/>
                        </a:rPr>
                        <a:t>money lobbying</a:t>
                      </a:r>
                      <a:endParaRPr lang="en-US" dirty="0">
                        <a:solidFill>
                          <a:srgbClr val="FF0000"/>
                        </a:solidFill>
                      </a:endParaRPr>
                    </a:p>
                  </a:txBody>
                  <a:tcPr/>
                </a:tc>
                <a:extLst>
                  <a:ext uri="{0D108BD9-81ED-4DB2-BD59-A6C34878D82A}">
                    <a16:rowId xmlns:a16="http://schemas.microsoft.com/office/drawing/2014/main" val="58155822"/>
                  </a:ext>
                </a:extLst>
              </a:tr>
              <a:tr h="361199">
                <a:tc>
                  <a:txBody>
                    <a:bodyPr/>
                    <a:lstStyle/>
                    <a:p>
                      <a:endParaRPr lang="en-US" dirty="0"/>
                    </a:p>
                  </a:txBody>
                  <a:tcPr/>
                </a:tc>
                <a:tc>
                  <a:txBody>
                    <a:bodyPr/>
                    <a:lstStyle/>
                    <a:p>
                      <a:r>
                        <a:rPr lang="en-US" sz="1800" b="1" dirty="0">
                          <a:solidFill>
                            <a:srgbClr val="FF0000"/>
                          </a:solidFill>
                          <a:latin typeface="Abadi" panose="020B0604020104020204" pitchFamily="34" charset="0"/>
                        </a:rPr>
                        <a:t>false accounting </a:t>
                      </a:r>
                      <a:endParaRPr lang="en-US" dirty="0">
                        <a:solidFill>
                          <a:srgbClr val="FF0000"/>
                        </a:solidFill>
                      </a:endParaRPr>
                    </a:p>
                  </a:txBody>
                  <a:tcPr/>
                </a:tc>
                <a:extLst>
                  <a:ext uri="{0D108BD9-81ED-4DB2-BD59-A6C34878D82A}">
                    <a16:rowId xmlns:a16="http://schemas.microsoft.com/office/drawing/2014/main" val="2539422962"/>
                  </a:ext>
                </a:extLst>
              </a:tr>
              <a:tr h="361199">
                <a:tc>
                  <a:txBody>
                    <a:bodyPr/>
                    <a:lstStyle/>
                    <a:p>
                      <a:endParaRPr lang="en-US" dirty="0"/>
                    </a:p>
                  </a:txBody>
                  <a:tcPr/>
                </a:tc>
                <a:tc>
                  <a:txBody>
                    <a:bodyPr/>
                    <a:lstStyle/>
                    <a:p>
                      <a:r>
                        <a:rPr lang="en-US" sz="1800" b="1" dirty="0">
                          <a:solidFill>
                            <a:srgbClr val="FF0000"/>
                          </a:solidFill>
                          <a:latin typeface="Abadi" panose="020B0604020104020204" pitchFamily="34" charset="0"/>
                        </a:rPr>
                        <a:t>tax evasion</a:t>
                      </a:r>
                      <a:endParaRPr lang="en-US" dirty="0">
                        <a:solidFill>
                          <a:srgbClr val="FF0000"/>
                        </a:solidFill>
                      </a:endParaRPr>
                    </a:p>
                  </a:txBody>
                  <a:tcPr/>
                </a:tc>
                <a:extLst>
                  <a:ext uri="{0D108BD9-81ED-4DB2-BD59-A6C34878D82A}">
                    <a16:rowId xmlns:a16="http://schemas.microsoft.com/office/drawing/2014/main" val="1251736561"/>
                  </a:ext>
                </a:extLst>
              </a:tr>
              <a:tr h="361199">
                <a:tc>
                  <a:txBody>
                    <a:bodyPr/>
                    <a:lstStyle/>
                    <a:p>
                      <a:endParaRPr lang="en-US" dirty="0"/>
                    </a:p>
                  </a:txBody>
                  <a:tcPr/>
                </a:tc>
                <a:tc>
                  <a:txBody>
                    <a:bodyPr/>
                    <a:lstStyle/>
                    <a:p>
                      <a:r>
                        <a:rPr lang="en-US" sz="1800" b="1" dirty="0">
                          <a:solidFill>
                            <a:srgbClr val="FF0000"/>
                          </a:solidFill>
                          <a:latin typeface="Abadi" panose="020B0604020104020204" pitchFamily="34" charset="0"/>
                        </a:rPr>
                        <a:t>embezzlement</a:t>
                      </a:r>
                      <a:endParaRPr lang="en-US" dirty="0">
                        <a:solidFill>
                          <a:srgbClr val="FF0000"/>
                        </a:solidFill>
                      </a:endParaRPr>
                    </a:p>
                  </a:txBody>
                  <a:tcPr/>
                </a:tc>
                <a:extLst>
                  <a:ext uri="{0D108BD9-81ED-4DB2-BD59-A6C34878D82A}">
                    <a16:rowId xmlns:a16="http://schemas.microsoft.com/office/drawing/2014/main" val="3248853136"/>
                  </a:ext>
                </a:extLst>
              </a:tr>
            </a:tbl>
          </a:graphicData>
        </a:graphic>
      </p:graphicFrame>
    </p:spTree>
    <p:extLst>
      <p:ext uri="{BB962C8B-B14F-4D97-AF65-F5344CB8AC3E}">
        <p14:creationId xmlns:p14="http://schemas.microsoft.com/office/powerpoint/2010/main" val="12365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60B35-F4FE-4DEF-AD32-90F9033CFFFD}"/>
              </a:ext>
            </a:extLst>
          </p:cNvPr>
          <p:cNvSpPr>
            <a:spLocks noGrp="1"/>
          </p:cNvSpPr>
          <p:nvPr>
            <p:ph type="ctrTitle"/>
          </p:nvPr>
        </p:nvSpPr>
        <p:spPr>
          <a:xfrm>
            <a:off x="373430" y="2134417"/>
            <a:ext cx="11445139" cy="2387600"/>
          </a:xfrm>
        </p:spPr>
        <p:txBody>
          <a:bodyPr>
            <a:noAutofit/>
          </a:bodyPr>
          <a:lstStyle/>
          <a:p>
            <a:pPr algn="just"/>
            <a:r>
              <a:rPr lang="en-US" sz="3600" b="1" dirty="0">
                <a:latin typeface="Abadi" panose="020B0604020104020204" pitchFamily="34" charset="0"/>
              </a:rPr>
              <a:t>International Organization for Standardization: a non-governmental organization that makes international rules about the quality of products and services </a:t>
            </a:r>
            <a:r>
              <a:rPr lang="en-US" sz="3600" b="1" dirty="0">
                <a:latin typeface="Abadi" panose="020B0604020104020204" pitchFamily="34" charset="0"/>
                <a:sym typeface="Wingdings" panose="05000000000000000000" pitchFamily="2" charset="2"/>
              </a:rPr>
              <a:t> </a:t>
            </a:r>
            <a:r>
              <a:rPr lang="en-US" sz="3600" b="1" dirty="0">
                <a:latin typeface="Abadi" panose="020B0604020104020204" pitchFamily="34" charset="0"/>
              </a:rPr>
              <a:t>It maintains the transparency and clearness of businesses ISO provides guidance on how businesses and organizations can operate in a socially responsible way. This means acting in an ethical and transparent way that contributes to the health and welfare of society</a:t>
            </a:r>
          </a:p>
        </p:txBody>
      </p:sp>
      <p:pic>
        <p:nvPicPr>
          <p:cNvPr id="5" name="Image 4">
            <a:extLst>
              <a:ext uri="{FF2B5EF4-FFF2-40B4-BE49-F238E27FC236}">
                <a16:creationId xmlns:a16="http://schemas.microsoft.com/office/drawing/2014/main" id="{341BE4BB-6C78-4245-9640-0D359C49AD31}"/>
              </a:ext>
            </a:extLst>
          </p:cNvPr>
          <p:cNvPicPr>
            <a:picLocks noChangeAspect="1"/>
          </p:cNvPicPr>
          <p:nvPr/>
        </p:nvPicPr>
        <p:blipFill>
          <a:blip r:embed="rId2"/>
          <a:stretch>
            <a:fillRect/>
          </a:stretch>
        </p:blipFill>
        <p:spPr>
          <a:xfrm>
            <a:off x="8483557" y="4272378"/>
            <a:ext cx="3335012" cy="2387600"/>
          </a:xfrm>
          <a:prstGeom prst="rect">
            <a:avLst/>
          </a:prstGeom>
        </p:spPr>
      </p:pic>
    </p:spTree>
    <p:extLst>
      <p:ext uri="{BB962C8B-B14F-4D97-AF65-F5344CB8AC3E}">
        <p14:creationId xmlns:p14="http://schemas.microsoft.com/office/powerpoint/2010/main" val="384170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DA7A7-4AEF-45DE-ACF2-D721A424EBB7}"/>
              </a:ext>
            </a:extLst>
          </p:cNvPr>
          <p:cNvSpPr>
            <a:spLocks noGrp="1"/>
          </p:cNvSpPr>
          <p:nvPr>
            <p:ph type="ctrTitle"/>
          </p:nvPr>
        </p:nvSpPr>
        <p:spPr>
          <a:xfrm>
            <a:off x="1293181" y="1369873"/>
            <a:ext cx="9144000" cy="2387600"/>
          </a:xfrm>
        </p:spPr>
        <p:txBody>
          <a:bodyPr>
            <a:normAutofit fontScale="90000"/>
          </a:bodyPr>
          <a:lstStyle/>
          <a:p>
            <a:r>
              <a:rPr lang="en-US" sz="7200" b="1" dirty="0">
                <a:solidFill>
                  <a:srgbClr val="FF0000"/>
                </a:solidFill>
                <a:latin typeface="Abadi" panose="020B0604020104020204" pitchFamily="34" charset="0"/>
              </a:rPr>
              <a:t>Getting Started</a:t>
            </a:r>
            <a:br>
              <a:rPr lang="en-US" sz="7200" b="1" dirty="0">
                <a:solidFill>
                  <a:srgbClr val="FF0000"/>
                </a:solidFill>
                <a:latin typeface="Abadi" panose="020B0604020104020204" pitchFamily="34" charset="0"/>
              </a:rPr>
            </a:br>
            <a:br>
              <a:rPr lang="en-US" sz="7200" b="1" dirty="0">
                <a:solidFill>
                  <a:srgbClr val="FF0000"/>
                </a:solidFill>
                <a:latin typeface="Abadi" panose="020B0604020104020204" pitchFamily="34" charset="0"/>
              </a:rPr>
            </a:br>
            <a:r>
              <a:rPr lang="en-US" sz="7200" b="1" dirty="0">
                <a:solidFill>
                  <a:srgbClr val="FF0000"/>
                </a:solidFill>
                <a:latin typeface="Abadi" panose="020B0604020104020204" pitchFamily="34" charset="0"/>
              </a:rPr>
              <a:t> </a:t>
            </a:r>
          </a:p>
        </p:txBody>
      </p:sp>
      <p:sp>
        <p:nvSpPr>
          <p:cNvPr id="4" name="Rectangle 3">
            <a:extLst>
              <a:ext uri="{FF2B5EF4-FFF2-40B4-BE49-F238E27FC236}">
                <a16:creationId xmlns:a16="http://schemas.microsoft.com/office/drawing/2014/main" id="{87BEB694-A99C-40F5-9654-A077284DE680}"/>
              </a:ext>
            </a:extLst>
          </p:cNvPr>
          <p:cNvSpPr/>
          <p:nvPr/>
        </p:nvSpPr>
        <p:spPr>
          <a:xfrm>
            <a:off x="3048000" y="3956261"/>
            <a:ext cx="6096000" cy="1754326"/>
          </a:xfrm>
          <a:prstGeom prst="rect">
            <a:avLst/>
          </a:prstGeom>
        </p:spPr>
        <p:txBody>
          <a:bodyPr>
            <a:spAutoFit/>
          </a:bodyPr>
          <a:lstStyle/>
          <a:p>
            <a:pPr marL="685800" indent="-685800">
              <a:buFont typeface="Wingdings" panose="05000000000000000000" pitchFamily="2" charset="2"/>
              <a:buChar char="v"/>
            </a:pPr>
            <a:r>
              <a:rPr lang="en-US" sz="5400" b="1" dirty="0">
                <a:latin typeface="Abadi" panose="020B0604020104020204" pitchFamily="34" charset="0"/>
              </a:rPr>
              <a:t>What is ethics?  </a:t>
            </a:r>
          </a:p>
          <a:p>
            <a:pPr marL="685800" indent="-685800">
              <a:buFont typeface="Wingdings" panose="05000000000000000000" pitchFamily="2" charset="2"/>
              <a:buChar char="v"/>
            </a:pPr>
            <a:r>
              <a:rPr lang="en-US" sz="5400" b="1" dirty="0">
                <a:latin typeface="Abadi" panose="020B0604020104020204" pitchFamily="34" charset="0"/>
              </a:rPr>
              <a:t>What is business? </a:t>
            </a:r>
          </a:p>
        </p:txBody>
      </p:sp>
    </p:spTree>
    <p:extLst>
      <p:ext uri="{BB962C8B-B14F-4D97-AF65-F5344CB8AC3E}">
        <p14:creationId xmlns:p14="http://schemas.microsoft.com/office/powerpoint/2010/main" val="14606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710AD-C21B-4274-BB4F-B833B3889913}"/>
              </a:ext>
            </a:extLst>
          </p:cNvPr>
          <p:cNvSpPr>
            <a:spLocks noGrp="1"/>
          </p:cNvSpPr>
          <p:nvPr>
            <p:ph type="ctrTitle"/>
          </p:nvPr>
        </p:nvSpPr>
        <p:spPr/>
        <p:txBody>
          <a:bodyPr>
            <a:normAutofit/>
          </a:bodyPr>
          <a:lstStyle/>
          <a:p>
            <a:r>
              <a:rPr lang="en-US" sz="9600" dirty="0">
                <a:solidFill>
                  <a:srgbClr val="FF0000"/>
                </a:solidFill>
                <a:latin typeface="Abadi" panose="020B0604020104020204" pitchFamily="34" charset="0"/>
              </a:rPr>
              <a:t>Let’s hear it </a:t>
            </a:r>
          </a:p>
        </p:txBody>
      </p:sp>
      <p:sp>
        <p:nvSpPr>
          <p:cNvPr id="3" name="Sous-titre 2">
            <a:extLst>
              <a:ext uri="{FF2B5EF4-FFF2-40B4-BE49-F238E27FC236}">
                <a16:creationId xmlns:a16="http://schemas.microsoft.com/office/drawing/2014/main" id="{77AA2ACB-50BF-4C0D-B60E-02042CBF2F4A}"/>
              </a:ext>
            </a:extLst>
          </p:cNvPr>
          <p:cNvSpPr>
            <a:spLocks noGrp="1"/>
          </p:cNvSpPr>
          <p:nvPr>
            <p:ph type="subTitle" idx="1"/>
          </p:nvPr>
        </p:nvSpPr>
        <p:spPr>
          <a:xfrm>
            <a:off x="189391" y="4079875"/>
            <a:ext cx="12002609" cy="1655762"/>
          </a:xfrm>
        </p:spPr>
        <p:txBody>
          <a:bodyPr>
            <a:normAutofit lnSpcReduction="10000"/>
          </a:bodyPr>
          <a:lstStyle/>
          <a:p>
            <a:pPr algn="just"/>
            <a:r>
              <a:rPr lang="en-US" sz="4000" b="1" dirty="0">
                <a:latin typeface="Abadi" panose="020B0604020104020204" pitchFamily="34" charset="0"/>
              </a:rPr>
              <a:t>1- Listen to the interview with Karim Bashir the head of the Right to Know association and answer the following questions:  </a:t>
            </a:r>
          </a:p>
        </p:txBody>
      </p:sp>
    </p:spTree>
    <p:extLst>
      <p:ext uri="{BB962C8B-B14F-4D97-AF65-F5344CB8AC3E}">
        <p14:creationId xmlns:p14="http://schemas.microsoft.com/office/powerpoint/2010/main" val="394471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E1615-031E-400B-8F2A-EF90F29B839C}"/>
              </a:ext>
            </a:extLst>
          </p:cNvPr>
          <p:cNvSpPr>
            <a:spLocks noGrp="1"/>
          </p:cNvSpPr>
          <p:nvPr>
            <p:ph type="ctrTitle"/>
          </p:nvPr>
        </p:nvSpPr>
        <p:spPr>
          <a:xfrm>
            <a:off x="284086" y="7266373"/>
            <a:ext cx="12112101" cy="1832083"/>
          </a:xfrm>
        </p:spPr>
        <p:txBody>
          <a:bodyPr>
            <a:noAutofit/>
          </a:bodyPr>
          <a:lstStyle/>
          <a:p>
            <a:pPr algn="l"/>
            <a:r>
              <a:rPr lang="en-US" sz="4400" b="1" dirty="0">
                <a:solidFill>
                  <a:srgbClr val="FF0000"/>
                </a:solidFill>
                <a:latin typeface="Abadi" panose="020B0604020104020204" pitchFamily="34" charset="0"/>
              </a:rPr>
              <a:t>A-</a:t>
            </a:r>
            <a:r>
              <a:rPr lang="en-US" sz="4400" b="1" dirty="0">
                <a:latin typeface="Abadi" panose="020B0604020104020204" pitchFamily="34" charset="0"/>
              </a:rPr>
              <a:t> What is the Right to Know association?</a:t>
            </a:r>
            <a:br>
              <a:rPr lang="en-US" sz="4400" b="1" dirty="0">
                <a:latin typeface="Abadi" panose="020B0604020104020204" pitchFamily="34" charset="0"/>
              </a:rPr>
            </a:br>
            <a:r>
              <a:rPr lang="en-US" sz="4400" b="1" dirty="0">
                <a:solidFill>
                  <a:srgbClr val="FF0000"/>
                </a:solidFill>
                <a:latin typeface="Abadi" panose="020B0604020104020204" pitchFamily="34" charset="0"/>
              </a:rPr>
              <a:t>B-</a:t>
            </a:r>
            <a:r>
              <a:rPr lang="en-US" sz="4400" b="1" dirty="0">
                <a:latin typeface="Abadi" panose="020B0604020104020204" pitchFamily="34" charset="0"/>
              </a:rPr>
              <a:t> What is its chief purpose?</a:t>
            </a:r>
            <a:br>
              <a:rPr lang="en-US" sz="4400" b="1" dirty="0">
                <a:latin typeface="Abadi" panose="020B0604020104020204" pitchFamily="34" charset="0"/>
              </a:rPr>
            </a:br>
            <a:r>
              <a:rPr lang="en-US" sz="4400" b="1" dirty="0">
                <a:solidFill>
                  <a:srgbClr val="FF0000"/>
                </a:solidFill>
                <a:latin typeface="Abadi" panose="020B0604020104020204" pitchFamily="34" charset="0"/>
              </a:rPr>
              <a:t>C- </a:t>
            </a:r>
            <a:r>
              <a:rPr lang="en-US" sz="4400" b="1" dirty="0">
                <a:latin typeface="Abadi" panose="020B0604020104020204" pitchFamily="34" charset="0"/>
              </a:rPr>
              <a:t>Which association published an annual report about countries’ level of  corruption ?</a:t>
            </a:r>
            <a:br>
              <a:rPr lang="en-US" sz="4400" b="1" dirty="0">
                <a:latin typeface="Abadi" panose="020B0604020104020204" pitchFamily="34" charset="0"/>
              </a:rPr>
            </a:br>
            <a:r>
              <a:rPr lang="en-US" sz="4400" b="1" dirty="0">
                <a:solidFill>
                  <a:srgbClr val="FF0000"/>
                </a:solidFill>
                <a:latin typeface="Abadi" panose="020B0604020104020204" pitchFamily="34" charset="0"/>
              </a:rPr>
              <a:t>D</a:t>
            </a:r>
            <a:r>
              <a:rPr lang="en-US" sz="4400" b="1" dirty="0">
                <a:latin typeface="Abadi" panose="020B0604020104020204" pitchFamily="34" charset="0"/>
              </a:rPr>
              <a:t>-Which countries have the least level of corruption?</a:t>
            </a:r>
            <a:br>
              <a:rPr lang="en-US" sz="4400" b="1" dirty="0">
                <a:latin typeface="Abadi" panose="020B0604020104020204" pitchFamily="34" charset="0"/>
              </a:rPr>
            </a:br>
            <a:r>
              <a:rPr lang="en-US" sz="4400" b="1" dirty="0">
                <a:solidFill>
                  <a:srgbClr val="FF0000"/>
                </a:solidFill>
                <a:latin typeface="Abadi" panose="020B0604020104020204" pitchFamily="34" charset="0"/>
              </a:rPr>
              <a:t>E-</a:t>
            </a:r>
            <a:r>
              <a:rPr lang="en-US" sz="4400" b="1" dirty="0">
                <a:latin typeface="Abadi" panose="020B0604020104020204" pitchFamily="34" charset="0"/>
              </a:rPr>
              <a:t>What advice does Mr. Bashir give?</a:t>
            </a:r>
            <a:br>
              <a:rPr lang="en-US" sz="4400" b="1" dirty="0">
                <a:latin typeface="Abadi" panose="020B0604020104020204" pitchFamily="34" charset="0"/>
              </a:rPr>
            </a:br>
            <a:r>
              <a:rPr lang="en-US" sz="4400" b="1" dirty="0">
                <a:solidFill>
                  <a:srgbClr val="FF0000"/>
                </a:solidFill>
                <a:latin typeface="Abadi" panose="020B0604020104020204" pitchFamily="34" charset="0"/>
              </a:rPr>
              <a:t>F- </a:t>
            </a:r>
            <a:r>
              <a:rPr lang="en-US" sz="4400" b="1" dirty="0">
                <a:latin typeface="Abadi" panose="020B0604020104020204" pitchFamily="34" charset="0"/>
              </a:rPr>
              <a:t>When will we eradicate corruption?</a:t>
            </a:r>
            <a:br>
              <a:rPr lang="en-US" sz="4400" b="1" dirty="0">
                <a:latin typeface="Abadi" panose="020B0604020104020204" pitchFamily="34" charset="0"/>
              </a:rPr>
            </a:br>
            <a:r>
              <a:rPr lang="en-US" sz="4400" b="1" dirty="0">
                <a:solidFill>
                  <a:srgbClr val="FF0000"/>
                </a:solidFill>
                <a:latin typeface="Abadi" panose="020B0604020104020204" pitchFamily="34" charset="0"/>
              </a:rPr>
              <a:t>G-</a:t>
            </a:r>
            <a:r>
              <a:rPr lang="en-US" sz="4400" b="1" dirty="0">
                <a:latin typeface="Abadi" panose="020B0604020104020204" pitchFamily="34" charset="0"/>
              </a:rPr>
              <a:t>Is fighting corruption is the affair of the government only? justify </a:t>
            </a:r>
            <a:br>
              <a:rPr lang="en-US" sz="4400" b="1" dirty="0">
                <a:latin typeface="Abadi" panose="020B0604020104020204" pitchFamily="34" charset="0"/>
              </a:rPr>
            </a:br>
            <a:br>
              <a:rPr lang="en-US" sz="3600" dirty="0"/>
            </a:br>
            <a:br>
              <a:rPr lang="en-US" sz="5400" dirty="0"/>
            </a:br>
            <a:br>
              <a:rPr lang="en-US" sz="5400" dirty="0"/>
            </a:br>
            <a:endParaRPr lang="en-US" sz="5400" dirty="0"/>
          </a:p>
        </p:txBody>
      </p:sp>
    </p:spTree>
    <p:extLst>
      <p:ext uri="{BB962C8B-B14F-4D97-AF65-F5344CB8AC3E}">
        <p14:creationId xmlns:p14="http://schemas.microsoft.com/office/powerpoint/2010/main" val="31757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F0A99-33D9-40D5-8AF2-8589AD1A8C8C}"/>
              </a:ext>
            </a:extLst>
          </p:cNvPr>
          <p:cNvSpPr>
            <a:spLocks noGrp="1"/>
          </p:cNvSpPr>
          <p:nvPr>
            <p:ph type="ctrTitle"/>
          </p:nvPr>
        </p:nvSpPr>
        <p:spPr/>
        <p:txBody>
          <a:bodyPr/>
          <a:lstStyle/>
          <a:p>
            <a:r>
              <a:rPr lang="en-US" sz="6600" b="1" dirty="0">
                <a:solidFill>
                  <a:srgbClr val="FF0000"/>
                </a:solidFill>
                <a:latin typeface="Abadi" panose="020B0604020104020204" pitchFamily="34" charset="0"/>
              </a:rPr>
              <a:t>Around the Text:</a:t>
            </a:r>
            <a:br>
              <a:rPr lang="en-US" dirty="0"/>
            </a:br>
            <a:endParaRPr lang="en-US" dirty="0"/>
          </a:p>
        </p:txBody>
      </p:sp>
      <p:sp>
        <p:nvSpPr>
          <p:cNvPr id="3" name="Sous-titre 2">
            <a:extLst>
              <a:ext uri="{FF2B5EF4-FFF2-40B4-BE49-F238E27FC236}">
                <a16:creationId xmlns:a16="http://schemas.microsoft.com/office/drawing/2014/main" id="{D7451A53-38D0-4627-B68E-1E95844CFD14}"/>
              </a:ext>
            </a:extLst>
          </p:cNvPr>
          <p:cNvSpPr>
            <a:spLocks noGrp="1"/>
          </p:cNvSpPr>
          <p:nvPr>
            <p:ph type="subTitle" idx="1"/>
          </p:nvPr>
        </p:nvSpPr>
        <p:spPr>
          <a:xfrm>
            <a:off x="1524000" y="3602038"/>
            <a:ext cx="9144000" cy="1655762"/>
          </a:xfrm>
        </p:spPr>
        <p:txBody>
          <a:bodyPr>
            <a:normAutofit/>
          </a:bodyPr>
          <a:lstStyle/>
          <a:p>
            <a:r>
              <a:rPr lang="en-US" sz="4000" b="1" dirty="0">
                <a:solidFill>
                  <a:srgbClr val="92D050"/>
                </a:solidFill>
                <a:latin typeface="Abadi" panose="020B0604020104020204" pitchFamily="34" charset="0"/>
              </a:rPr>
              <a:t>Grammar Explorer 01</a:t>
            </a:r>
          </a:p>
        </p:txBody>
      </p:sp>
    </p:spTree>
    <p:extLst>
      <p:ext uri="{BB962C8B-B14F-4D97-AF65-F5344CB8AC3E}">
        <p14:creationId xmlns:p14="http://schemas.microsoft.com/office/powerpoint/2010/main" val="32331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231BC-4F3D-43B9-8D83-4022EF3AA301}"/>
              </a:ext>
            </a:extLst>
          </p:cNvPr>
          <p:cNvSpPr>
            <a:spLocks noGrp="1"/>
          </p:cNvSpPr>
          <p:nvPr>
            <p:ph type="ctrTitle"/>
          </p:nvPr>
        </p:nvSpPr>
        <p:spPr>
          <a:xfrm>
            <a:off x="156838" y="579268"/>
            <a:ext cx="12035162" cy="2020257"/>
          </a:xfrm>
        </p:spPr>
        <p:txBody>
          <a:bodyPr>
            <a:normAutofit fontScale="90000"/>
          </a:bodyPr>
          <a:lstStyle/>
          <a:p>
            <a:pPr lvl="0" algn="l">
              <a:spcBef>
                <a:spcPts val="1000"/>
              </a:spcBef>
            </a:pPr>
            <a:r>
              <a:rPr lang="en-US" sz="4400" b="1" dirty="0">
                <a:solidFill>
                  <a:srgbClr val="FF0000"/>
                </a:solidFill>
                <a:latin typeface="Abadi" panose="020B0604020104020204" pitchFamily="34" charset="0"/>
                <a:ea typeface="+mn-ea"/>
                <a:cs typeface="+mn-cs"/>
              </a:rPr>
              <a:t>1- </a:t>
            </a:r>
            <a:r>
              <a:rPr lang="en-US" sz="4400" b="1" dirty="0">
                <a:solidFill>
                  <a:prstClr val="black"/>
                </a:solidFill>
                <a:latin typeface="Abadi" panose="020B0604020104020204" pitchFamily="34" charset="0"/>
                <a:ea typeface="+mn-ea"/>
                <a:cs typeface="+mn-cs"/>
              </a:rPr>
              <a:t>We </a:t>
            </a:r>
            <a:r>
              <a:rPr lang="en-US" sz="4400" b="1" dirty="0">
                <a:solidFill>
                  <a:srgbClr val="92D050"/>
                </a:solidFill>
                <a:latin typeface="Abadi" panose="020B0604020104020204" pitchFamily="34" charset="0"/>
                <a:ea typeface="+mn-ea"/>
                <a:cs typeface="+mn-cs"/>
              </a:rPr>
              <a:t>will fight </a:t>
            </a:r>
            <a:r>
              <a:rPr lang="en-US" sz="4400" b="1" dirty="0">
                <a:latin typeface="Abadi" panose="020B0604020104020204" pitchFamily="34" charset="0"/>
                <a:ea typeface="+mn-ea"/>
                <a:cs typeface="+mn-cs"/>
              </a:rPr>
              <a:t>c</a:t>
            </a:r>
            <a:r>
              <a:rPr lang="en-US" sz="4400" b="1" dirty="0">
                <a:solidFill>
                  <a:prstClr val="black"/>
                </a:solidFill>
                <a:latin typeface="Abadi" panose="020B0604020104020204" pitchFamily="34" charset="0"/>
                <a:ea typeface="+mn-ea"/>
                <a:cs typeface="+mn-cs"/>
              </a:rPr>
              <a:t>orruption</a:t>
            </a:r>
            <a:r>
              <a:rPr lang="en-US" sz="4400" b="1" dirty="0">
                <a:solidFill>
                  <a:srgbClr val="92D050"/>
                </a:solidFill>
                <a:latin typeface="Abadi" panose="020B0604020104020204" pitchFamily="34" charset="0"/>
                <a:ea typeface="+mn-ea"/>
                <a:cs typeface="+mn-cs"/>
              </a:rPr>
              <a:t> providing (that) </a:t>
            </a:r>
            <a:r>
              <a:rPr lang="en-US" sz="4400" b="1" dirty="0">
                <a:solidFill>
                  <a:prstClr val="black"/>
                </a:solidFill>
                <a:latin typeface="Abadi" panose="020B0604020104020204" pitchFamily="34" charset="0"/>
                <a:ea typeface="+mn-ea"/>
                <a:cs typeface="+mn-cs"/>
              </a:rPr>
              <a:t>we</a:t>
            </a:r>
            <a:r>
              <a:rPr lang="en-US" sz="4400" b="1" dirty="0">
                <a:solidFill>
                  <a:srgbClr val="92D050"/>
                </a:solidFill>
                <a:latin typeface="Abadi" panose="020B0604020104020204" pitchFamily="34" charset="0"/>
                <a:ea typeface="+mn-ea"/>
                <a:cs typeface="+mn-cs"/>
              </a:rPr>
              <a:t> act </a:t>
            </a:r>
            <a:r>
              <a:rPr lang="en-US" sz="4400" b="1" dirty="0">
                <a:solidFill>
                  <a:prstClr val="black"/>
                </a:solidFill>
                <a:latin typeface="Abadi" panose="020B0604020104020204" pitchFamily="34" charset="0"/>
                <a:ea typeface="+mn-ea"/>
                <a:cs typeface="+mn-cs"/>
              </a:rPr>
              <a:t>now</a:t>
            </a:r>
            <a:r>
              <a:rPr lang="en-US" sz="4400" b="1" dirty="0">
                <a:solidFill>
                  <a:srgbClr val="92D050"/>
                </a:solidFill>
                <a:latin typeface="Abadi" panose="020B0604020104020204" pitchFamily="34" charset="0"/>
                <a:ea typeface="+mn-ea"/>
                <a:cs typeface="+mn-cs"/>
              </a:rPr>
              <a:t> </a:t>
            </a:r>
            <a:br>
              <a:rPr lang="en-US" sz="4400" b="1" dirty="0">
                <a:solidFill>
                  <a:srgbClr val="92D050"/>
                </a:solidFill>
                <a:latin typeface="Abadi" panose="020B0604020104020204" pitchFamily="34" charset="0"/>
                <a:ea typeface="+mn-ea"/>
                <a:cs typeface="+mn-cs"/>
              </a:rPr>
            </a:br>
            <a:br>
              <a:rPr lang="en-US" sz="4400" b="1" dirty="0">
                <a:solidFill>
                  <a:srgbClr val="92D050"/>
                </a:solidFill>
                <a:latin typeface="Abadi" panose="020B0604020104020204" pitchFamily="34" charset="0"/>
                <a:ea typeface="+mn-ea"/>
                <a:cs typeface="+mn-cs"/>
              </a:rPr>
            </a:br>
            <a:r>
              <a:rPr lang="en-US" sz="4400" b="1" dirty="0">
                <a:solidFill>
                  <a:srgbClr val="FF0000"/>
                </a:solidFill>
                <a:latin typeface="Abadi" panose="020B0604020104020204" pitchFamily="34" charset="0"/>
                <a:ea typeface="+mn-ea"/>
                <a:cs typeface="+mn-cs"/>
              </a:rPr>
              <a:t>2- </a:t>
            </a:r>
            <a:r>
              <a:rPr lang="en-US" sz="4400" b="1" dirty="0">
                <a:latin typeface="Abadi" panose="020B0604020104020204" pitchFamily="34" charset="0"/>
                <a:ea typeface="+mn-ea"/>
                <a:cs typeface="+mn-cs"/>
              </a:rPr>
              <a:t>The chances of eradicating corruption </a:t>
            </a:r>
            <a:r>
              <a:rPr lang="en-US" sz="4400" b="1" dirty="0">
                <a:solidFill>
                  <a:srgbClr val="92D050"/>
                </a:solidFill>
                <a:latin typeface="Abadi" panose="020B0604020104020204" pitchFamily="34" charset="0"/>
                <a:ea typeface="+mn-ea"/>
                <a:cs typeface="+mn-cs"/>
              </a:rPr>
              <a:t>will increase as long as </a:t>
            </a:r>
            <a:r>
              <a:rPr lang="en-US" sz="4400" b="1" dirty="0">
                <a:latin typeface="Abadi" panose="020B0604020104020204" pitchFamily="34" charset="0"/>
                <a:ea typeface="+mn-ea"/>
                <a:cs typeface="+mn-cs"/>
              </a:rPr>
              <a:t>all countries </a:t>
            </a:r>
            <a:r>
              <a:rPr lang="en-US" sz="4400" b="1" dirty="0">
                <a:solidFill>
                  <a:srgbClr val="92D050"/>
                </a:solidFill>
                <a:latin typeface="Abadi" panose="020B0604020104020204" pitchFamily="34" charset="0"/>
                <a:ea typeface="+mn-ea"/>
                <a:cs typeface="+mn-cs"/>
              </a:rPr>
              <a:t>are committed </a:t>
            </a:r>
            <a:r>
              <a:rPr lang="en-US" sz="4400" b="1" dirty="0">
                <a:latin typeface="Abadi" panose="020B0604020104020204" pitchFamily="34" charset="0"/>
                <a:ea typeface="+mn-ea"/>
                <a:cs typeface="+mn-cs"/>
              </a:rPr>
              <a:t>to fighting it </a:t>
            </a:r>
            <a:endParaRPr lang="en-US" sz="6600" b="1" dirty="0"/>
          </a:p>
        </p:txBody>
      </p:sp>
      <p:sp>
        <p:nvSpPr>
          <p:cNvPr id="3" name="Sous-titre 2">
            <a:extLst>
              <a:ext uri="{FF2B5EF4-FFF2-40B4-BE49-F238E27FC236}">
                <a16:creationId xmlns:a16="http://schemas.microsoft.com/office/drawing/2014/main" id="{53AFFA39-7D5B-46CC-8715-48187131FA89}"/>
              </a:ext>
            </a:extLst>
          </p:cNvPr>
          <p:cNvSpPr>
            <a:spLocks noGrp="1"/>
          </p:cNvSpPr>
          <p:nvPr>
            <p:ph type="subTitle" idx="1"/>
          </p:nvPr>
        </p:nvSpPr>
        <p:spPr>
          <a:xfrm>
            <a:off x="156838" y="2867487"/>
            <a:ext cx="11970059" cy="3275861"/>
          </a:xfrm>
        </p:spPr>
        <p:txBody>
          <a:bodyPr>
            <a:normAutofit fontScale="92500" lnSpcReduction="20000"/>
          </a:bodyPr>
          <a:lstStyle/>
          <a:p>
            <a:pPr algn="l"/>
            <a:r>
              <a:rPr lang="en-US" sz="4000" b="1" dirty="0">
                <a:solidFill>
                  <a:srgbClr val="FF66FF"/>
                </a:solidFill>
                <a:latin typeface="Abadi" panose="020B0604020104020204" pitchFamily="34" charset="0"/>
              </a:rPr>
              <a:t>A-</a:t>
            </a:r>
            <a:r>
              <a:rPr lang="en-US" sz="4000" b="1" dirty="0">
                <a:latin typeface="Abadi" panose="020B0604020104020204" pitchFamily="34" charset="0"/>
              </a:rPr>
              <a:t> Can providing that and as long as be replaced by: </a:t>
            </a:r>
          </a:p>
          <a:p>
            <a:r>
              <a:rPr lang="en-US" sz="4000" b="1" dirty="0">
                <a:solidFill>
                  <a:srgbClr val="FF66FF"/>
                </a:solidFill>
                <a:latin typeface="Abadi" panose="020B0604020104020204" pitchFamily="34" charset="0"/>
              </a:rPr>
              <a:t>a- even though?     b- only if ?      c- because? </a:t>
            </a:r>
          </a:p>
          <a:p>
            <a:pPr algn="l"/>
            <a:r>
              <a:rPr lang="en-US" sz="4000" b="1" dirty="0">
                <a:solidFill>
                  <a:srgbClr val="FF66FF"/>
                </a:solidFill>
                <a:latin typeface="Abadi" panose="020B0604020104020204" pitchFamily="34" charset="0"/>
              </a:rPr>
              <a:t>B-</a:t>
            </a:r>
            <a:r>
              <a:rPr lang="en-US" sz="4000" b="1" dirty="0">
                <a:latin typeface="Abadi" panose="020B0604020104020204" pitchFamily="34" charset="0"/>
              </a:rPr>
              <a:t> Do providing that and as long as express: </a:t>
            </a:r>
          </a:p>
          <a:p>
            <a:r>
              <a:rPr lang="en-US" sz="4000" b="1" dirty="0">
                <a:latin typeface="Abadi" panose="020B0604020104020204" pitchFamily="34" charset="0"/>
              </a:rPr>
              <a:t> </a:t>
            </a:r>
            <a:r>
              <a:rPr lang="en-US" sz="4000" b="1" dirty="0">
                <a:solidFill>
                  <a:srgbClr val="FF66FF"/>
                </a:solidFill>
                <a:latin typeface="Abadi" panose="020B0604020104020204" pitchFamily="34" charset="0"/>
              </a:rPr>
              <a:t>a- concession?    b- time ?  c- condition ?</a:t>
            </a:r>
          </a:p>
          <a:p>
            <a:pPr algn="l"/>
            <a:r>
              <a:rPr lang="en-US" sz="4000" b="1" dirty="0">
                <a:solidFill>
                  <a:srgbClr val="FF66FF"/>
                </a:solidFill>
                <a:latin typeface="Abadi" panose="020B0604020104020204" pitchFamily="34" charset="0"/>
              </a:rPr>
              <a:t>C-</a:t>
            </a:r>
            <a:r>
              <a:rPr lang="en-US" sz="4000" b="1" dirty="0">
                <a:latin typeface="Abadi" panose="020B0604020104020204" pitchFamily="34" charset="0"/>
              </a:rPr>
              <a:t> Which tenses are used in each clause?  Which conditional type is it similar to?</a:t>
            </a:r>
          </a:p>
        </p:txBody>
      </p:sp>
    </p:spTree>
    <p:extLst>
      <p:ext uri="{BB962C8B-B14F-4D97-AF65-F5344CB8AC3E}">
        <p14:creationId xmlns:p14="http://schemas.microsoft.com/office/powerpoint/2010/main" val="9038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99188-8E4F-48A4-9F30-13C0D35A8ABB}"/>
              </a:ext>
            </a:extLst>
          </p:cNvPr>
          <p:cNvSpPr>
            <a:spLocks noGrp="1"/>
          </p:cNvSpPr>
          <p:nvPr>
            <p:ph type="ctrTitle"/>
          </p:nvPr>
        </p:nvSpPr>
        <p:spPr/>
        <p:txBody>
          <a:bodyPr/>
          <a:lstStyle/>
          <a:p>
            <a:r>
              <a:rPr lang="en-US" b="1" dirty="0">
                <a:solidFill>
                  <a:srgbClr val="92D050"/>
                </a:solidFill>
                <a:latin typeface="Abadi" panose="020B0604020104020204" pitchFamily="34" charset="0"/>
              </a:rPr>
              <a:t>Grammar Explorer 01</a:t>
            </a:r>
            <a:br>
              <a:rPr lang="en-US" b="1" dirty="0">
                <a:solidFill>
                  <a:srgbClr val="92D050"/>
                </a:solidFill>
                <a:latin typeface="Abadi" panose="020B0604020104020204" pitchFamily="34" charset="0"/>
              </a:rPr>
            </a:br>
            <a:r>
              <a:rPr lang="en-US" b="1" dirty="0">
                <a:solidFill>
                  <a:srgbClr val="92D050"/>
                </a:solidFill>
                <a:latin typeface="Abadi" panose="020B0604020104020204" pitchFamily="34" charset="0"/>
              </a:rPr>
              <a:t>Expressing condition  </a:t>
            </a:r>
            <a:endParaRPr lang="en-US" dirty="0"/>
          </a:p>
        </p:txBody>
      </p:sp>
      <p:sp>
        <p:nvSpPr>
          <p:cNvPr id="4" name="Sous-titre 3">
            <a:extLst>
              <a:ext uri="{FF2B5EF4-FFF2-40B4-BE49-F238E27FC236}">
                <a16:creationId xmlns:a16="http://schemas.microsoft.com/office/drawing/2014/main" id="{4786A3E0-2EE3-4120-9C1D-5C689A282F89}"/>
              </a:ext>
            </a:extLst>
          </p:cNvPr>
          <p:cNvSpPr>
            <a:spLocks noGrp="1"/>
          </p:cNvSpPr>
          <p:nvPr>
            <p:ph type="subTitle" idx="1"/>
          </p:nvPr>
        </p:nvSpPr>
        <p:spPr>
          <a:xfrm>
            <a:off x="187910" y="3610916"/>
            <a:ext cx="11816179" cy="1655762"/>
          </a:xfrm>
          <a:prstGeom prst="rect">
            <a:avLst/>
          </a:prstGeom>
          <a:solidFill>
            <a:srgbClr val="FFFFFF"/>
          </a:solidFill>
          <a:ln w="12701" cap="flat">
            <a:solidFill>
              <a:srgbClr val="000000"/>
            </a:solidFill>
            <a:prstDash val="solid"/>
            <a:miter/>
          </a:ln>
        </p:spPr>
        <p:txBody>
          <a:bodyPr vert="horz" wrap="square" lIns="91440" tIns="45720" rIns="91440" bIns="45720" anchor="ctr" anchorCtr="0" compatLnSpc="1">
            <a:noAutofit/>
          </a:bodyPr>
          <a:lstStyle/>
          <a:p>
            <a:pPr>
              <a:lnSpc>
                <a:spcPct val="105000"/>
              </a:lnSpc>
              <a:spcAft>
                <a:spcPts val="800"/>
              </a:spcAft>
            </a:pPr>
            <a:r>
              <a:rPr lang="en-US"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Main clause/future+ providing( that )/ as long as + Subordinate clause/Present </a:t>
            </a:r>
          </a:p>
          <a:p>
            <a:pPr>
              <a:lnSpc>
                <a:spcPct val="105000"/>
              </a:lnSpc>
              <a:spcAft>
                <a:spcPts val="800"/>
              </a:spcAft>
            </a:pP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Provided (that) / so long as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023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2000"/>
                                        <p:tgtEl>
                                          <p:spTgt spid="4">
                                            <p:bg/>
                                          </p:spTgt>
                                        </p:tgtEl>
                                      </p:cBhvr>
                                    </p:animEffect>
                                    <p:anim calcmode="lin" valueType="num">
                                      <p:cBhvr>
                                        <p:cTn id="15" dur="2000" fill="hold"/>
                                        <p:tgtEl>
                                          <p:spTgt spid="4">
                                            <p:bg/>
                                          </p:spTgt>
                                        </p:tgtEl>
                                        <p:attrNameLst>
                                          <p:attrName>ppt_w</p:attrName>
                                        </p:attrNameLst>
                                      </p:cBhvr>
                                      <p:tavLst>
                                        <p:tav tm="0" fmla="#ppt_w*sin(2.5*pi*$)">
                                          <p:val>
                                            <p:fltVal val="0"/>
                                          </p:val>
                                        </p:tav>
                                        <p:tav tm="100000">
                                          <p:val>
                                            <p:fltVal val="1"/>
                                          </p:val>
                                        </p:tav>
                                      </p:tavLst>
                                    </p:anim>
                                    <p:anim calcmode="lin" valueType="num">
                                      <p:cBhvr>
                                        <p:cTn id="16"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anim calcmode="lin" valueType="num">
                                      <p:cBhvr>
                                        <p:cTn id="2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2000"/>
                                        <p:tgtEl>
                                          <p:spTgt spid="4">
                                            <p:txEl>
                                              <p:pRg st="1" end="1"/>
                                            </p:txEl>
                                          </p:spTgt>
                                        </p:tgtEl>
                                      </p:cBhvr>
                                    </p:animEffect>
                                    <p:anim calcmode="lin" valueType="num">
                                      <p:cBhvr>
                                        <p:cTn id="29"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C6ED7-4EDD-4527-9AD4-78AC4453E744}"/>
              </a:ext>
            </a:extLst>
          </p:cNvPr>
          <p:cNvSpPr>
            <a:spLocks noGrp="1"/>
          </p:cNvSpPr>
          <p:nvPr>
            <p:ph type="title"/>
          </p:nvPr>
        </p:nvSpPr>
        <p:spPr>
          <a:xfrm>
            <a:off x="204186" y="239697"/>
            <a:ext cx="11149614" cy="6618303"/>
          </a:xfrm>
        </p:spPr>
        <p:txBody>
          <a:bodyPr>
            <a:normAutofit fontScale="90000"/>
          </a:bodyPr>
          <a:lstStyle/>
          <a:p>
            <a:pPr algn="just"/>
            <a:r>
              <a:rPr lang="en-US" b="1" dirty="0"/>
              <a:t>    </a:t>
            </a:r>
            <a:r>
              <a:rPr lang="en-US" b="1" dirty="0">
                <a:latin typeface="Abadi" panose="020B0604020104020204" pitchFamily="34" charset="0"/>
              </a:rPr>
              <a:t>Ethics is a set of moral values, It is also a system of moral principles which affect how people make decisions and lead their lives. These values are what motivate our behavior. They ground our judgments about what is good or bad, high quality or low quality, right or wrong, successful or unsuccessful, , desirable or undesirable. There are values in sports, values in art, values in social and cultural practices, values in science, values in relationships, values in economic transactions, religious values …</a:t>
            </a:r>
          </a:p>
        </p:txBody>
      </p:sp>
    </p:spTree>
    <p:extLst>
      <p:ext uri="{BB962C8B-B14F-4D97-AF65-F5344CB8AC3E}">
        <p14:creationId xmlns:p14="http://schemas.microsoft.com/office/powerpoint/2010/main" val="330391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AD936FE-99DC-47A8-BA36-51C069B331E6}"/>
              </a:ext>
            </a:extLst>
          </p:cNvPr>
          <p:cNvSpPr>
            <a:spLocks noGrp="1"/>
          </p:cNvSpPr>
          <p:nvPr>
            <p:ph type="subTitle" idx="1"/>
          </p:nvPr>
        </p:nvSpPr>
        <p:spPr>
          <a:xfrm>
            <a:off x="363984" y="745724"/>
            <a:ext cx="11256886" cy="5661734"/>
          </a:xfrm>
        </p:spPr>
        <p:txBody>
          <a:bodyPr>
            <a:normAutofit fontScale="92500" lnSpcReduction="10000"/>
          </a:bodyPr>
          <a:lstStyle/>
          <a:p>
            <a:r>
              <a:rPr lang="en-US" sz="6000" dirty="0">
                <a:latin typeface="Abadi" panose="020B0604020104020204" pitchFamily="34" charset="0"/>
              </a:rPr>
              <a:t>Name some of the moral values?</a:t>
            </a:r>
          </a:p>
          <a:p>
            <a:endParaRPr lang="en-US" sz="6000" dirty="0">
              <a:latin typeface="Abadi" panose="020B0604020104020204" pitchFamily="34" charset="0"/>
            </a:endParaRPr>
          </a:p>
          <a:p>
            <a:pPr algn="just"/>
            <a:r>
              <a:rPr lang="en-US" sz="6000" dirty="0">
                <a:latin typeface="Abadi" panose="020B0604020104020204" pitchFamily="34" charset="0"/>
              </a:rPr>
              <a:t>Moral values such as </a:t>
            </a:r>
            <a:r>
              <a:rPr lang="en-US" sz="6000" dirty="0">
                <a:solidFill>
                  <a:srgbClr val="FF0000"/>
                </a:solidFill>
                <a:latin typeface="Abadi" panose="020B0604020104020204" pitchFamily="34" charset="0"/>
              </a:rPr>
              <a:t>integrity</a:t>
            </a:r>
            <a:r>
              <a:rPr lang="en-US" sz="6000" dirty="0">
                <a:latin typeface="Abadi" panose="020B0604020104020204" pitchFamily="34" charset="0"/>
              </a:rPr>
              <a:t>, </a:t>
            </a:r>
            <a:r>
              <a:rPr lang="en-US" sz="6000" dirty="0">
                <a:solidFill>
                  <a:schemeClr val="accent2">
                    <a:lumMod val="75000"/>
                  </a:schemeClr>
                </a:solidFill>
                <a:latin typeface="Abadi" panose="020B0604020104020204" pitchFamily="34" charset="0"/>
              </a:rPr>
              <a:t>reliability</a:t>
            </a:r>
            <a:r>
              <a:rPr lang="en-US" sz="6000" dirty="0">
                <a:latin typeface="Abadi" panose="020B0604020104020204" pitchFamily="34" charset="0"/>
              </a:rPr>
              <a:t>,  </a:t>
            </a:r>
            <a:r>
              <a:rPr lang="en-US" sz="6000" dirty="0">
                <a:solidFill>
                  <a:schemeClr val="accent1"/>
                </a:solidFill>
                <a:latin typeface="Abadi" panose="020B0604020104020204" pitchFamily="34" charset="0"/>
              </a:rPr>
              <a:t>determination</a:t>
            </a:r>
            <a:r>
              <a:rPr lang="en-US" sz="6000" dirty="0">
                <a:latin typeface="Abadi" panose="020B0604020104020204" pitchFamily="34" charset="0"/>
              </a:rPr>
              <a:t>, </a:t>
            </a:r>
            <a:r>
              <a:rPr lang="en-US" sz="6000" dirty="0">
                <a:solidFill>
                  <a:schemeClr val="accent2"/>
                </a:solidFill>
                <a:latin typeface="Abadi" panose="020B0604020104020204" pitchFamily="34" charset="0"/>
              </a:rPr>
              <a:t>loyalty</a:t>
            </a:r>
            <a:r>
              <a:rPr lang="en-US" sz="6000" dirty="0">
                <a:latin typeface="Abadi" panose="020B0604020104020204" pitchFamily="34" charset="0"/>
              </a:rPr>
              <a:t>, </a:t>
            </a:r>
            <a:r>
              <a:rPr lang="en-US" sz="6000" dirty="0">
                <a:solidFill>
                  <a:schemeClr val="accent6">
                    <a:lumMod val="75000"/>
                  </a:schemeClr>
                </a:solidFill>
                <a:latin typeface="Abadi" panose="020B0604020104020204" pitchFamily="34" charset="0"/>
              </a:rPr>
              <a:t>truthfulness</a:t>
            </a:r>
            <a:r>
              <a:rPr lang="en-US" sz="6000" dirty="0">
                <a:latin typeface="Abadi" panose="020B0604020104020204" pitchFamily="34" charset="0"/>
              </a:rPr>
              <a:t>, </a:t>
            </a:r>
            <a:r>
              <a:rPr lang="en-US" sz="6000" dirty="0">
                <a:solidFill>
                  <a:srgbClr val="7030A0"/>
                </a:solidFill>
                <a:latin typeface="Abadi" panose="020B0604020104020204" pitchFamily="34" charset="0"/>
              </a:rPr>
              <a:t>honesty,</a:t>
            </a:r>
            <a:r>
              <a:rPr lang="en-US" sz="6000" dirty="0">
                <a:latin typeface="Abadi" panose="020B0604020104020204" pitchFamily="34" charset="0"/>
              </a:rPr>
              <a:t> </a:t>
            </a:r>
            <a:r>
              <a:rPr lang="en-US" sz="6000" dirty="0">
                <a:solidFill>
                  <a:schemeClr val="accent5">
                    <a:lumMod val="50000"/>
                  </a:schemeClr>
                </a:solidFill>
                <a:latin typeface="Abadi" panose="020B0604020104020204" pitchFamily="34" charset="0"/>
              </a:rPr>
              <a:t>giving respect , probity, justice, fairness correctness, legal, transparency etc.  </a:t>
            </a:r>
          </a:p>
        </p:txBody>
      </p:sp>
    </p:spTree>
    <p:extLst>
      <p:ext uri="{BB962C8B-B14F-4D97-AF65-F5344CB8AC3E}">
        <p14:creationId xmlns:p14="http://schemas.microsoft.com/office/powerpoint/2010/main" val="31535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ABC0C-1E30-4EEA-98FE-3F45C48F6990}"/>
              </a:ext>
            </a:extLst>
          </p:cNvPr>
          <p:cNvSpPr>
            <a:spLocks noGrp="1"/>
          </p:cNvSpPr>
          <p:nvPr>
            <p:ph type="ctrTitle"/>
          </p:nvPr>
        </p:nvSpPr>
        <p:spPr>
          <a:xfrm>
            <a:off x="603682" y="905522"/>
            <a:ext cx="10653203" cy="5513033"/>
          </a:xfrm>
        </p:spPr>
        <p:txBody>
          <a:bodyPr>
            <a:normAutofit fontScale="90000"/>
          </a:bodyPr>
          <a:lstStyle/>
          <a:p>
            <a:pPr algn="just"/>
            <a:br>
              <a:rPr lang="en-US" sz="5400" dirty="0">
                <a:latin typeface="Abadi" panose="020B0604020104020204" pitchFamily="34" charset="0"/>
              </a:rPr>
            </a:br>
            <a:br>
              <a:rPr lang="en-US" sz="5400" dirty="0">
                <a:latin typeface="Abadi" panose="020B0604020104020204" pitchFamily="34" charset="0"/>
              </a:rPr>
            </a:br>
            <a:r>
              <a:rPr lang="en-US" dirty="0">
                <a:solidFill>
                  <a:schemeClr val="accent2"/>
                </a:solidFill>
                <a:latin typeface="Abadi" panose="020B0604020104020204" pitchFamily="34" charset="0"/>
              </a:rPr>
              <a:t>Business</a:t>
            </a:r>
            <a:r>
              <a:rPr lang="en-US" dirty="0">
                <a:latin typeface="Abadi" panose="020B0604020104020204" pitchFamily="34" charset="0"/>
              </a:rPr>
              <a:t> is the activity of buying and selling goods and services, The purchase and sale of goods in an attempt to make a profit. It ‘s any human activity directed towards producing or acquiring wealth through buying and selling of goods. </a:t>
            </a:r>
            <a:endParaRPr lang="en-US" sz="5400" dirty="0">
              <a:latin typeface="Abadi" panose="020B0604020104020204" pitchFamily="34" charset="0"/>
            </a:endParaRPr>
          </a:p>
        </p:txBody>
      </p:sp>
    </p:spTree>
    <p:extLst>
      <p:ext uri="{BB962C8B-B14F-4D97-AF65-F5344CB8AC3E}">
        <p14:creationId xmlns:p14="http://schemas.microsoft.com/office/powerpoint/2010/main" val="35008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43B0E-5A2B-4EA8-AD87-8DC5CF534E2A}"/>
              </a:ext>
            </a:extLst>
          </p:cNvPr>
          <p:cNvSpPr>
            <a:spLocks noGrp="1"/>
          </p:cNvSpPr>
          <p:nvPr>
            <p:ph type="ctrTitle"/>
          </p:nvPr>
        </p:nvSpPr>
        <p:spPr>
          <a:xfrm>
            <a:off x="313633" y="1005761"/>
            <a:ext cx="10548703" cy="3504138"/>
          </a:xfrm>
        </p:spPr>
        <p:txBody>
          <a:bodyPr>
            <a:normAutofit/>
          </a:bodyPr>
          <a:lstStyle/>
          <a:p>
            <a:r>
              <a:rPr lang="en-US" sz="7200" dirty="0">
                <a:latin typeface="Adobe Garamond Pro Bold" panose="02020702060506020403" pitchFamily="18" charset="0"/>
              </a:rPr>
              <a:t>Match definitions with their corresponding</a:t>
            </a:r>
            <a:r>
              <a:rPr lang="fr-FR" sz="7200" dirty="0">
                <a:latin typeface="Adobe Garamond Pro Bold" panose="02020702060506020403" pitchFamily="18" charset="0"/>
              </a:rPr>
              <a:t> Pictures</a:t>
            </a:r>
          </a:p>
        </p:txBody>
      </p:sp>
    </p:spTree>
    <p:extLst>
      <p:ext uri="{BB962C8B-B14F-4D97-AF65-F5344CB8AC3E}">
        <p14:creationId xmlns:p14="http://schemas.microsoft.com/office/powerpoint/2010/main" val="11103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3CBFBA-6084-4F40-A94A-B2D26B07E406}"/>
              </a:ext>
            </a:extLst>
          </p:cNvPr>
          <p:cNvSpPr>
            <a:spLocks noGrp="1"/>
          </p:cNvSpPr>
          <p:nvPr>
            <p:ph sz="half" idx="1"/>
          </p:nvPr>
        </p:nvSpPr>
        <p:spPr>
          <a:xfrm>
            <a:off x="110464" y="257750"/>
            <a:ext cx="5909336" cy="6529676"/>
          </a:xfrm>
        </p:spPr>
        <p:txBody>
          <a:bodyPr>
            <a:normAutofit/>
          </a:bodyPr>
          <a:lstStyle/>
          <a:p>
            <a:pPr marL="0" indent="0" algn="just">
              <a:buNone/>
            </a:pPr>
            <a:r>
              <a:rPr lang="en-US" sz="3600" b="1" dirty="0">
                <a:solidFill>
                  <a:srgbClr val="FF0000"/>
                </a:solidFill>
                <a:latin typeface="Abadi" panose="020B0604020202020204" pitchFamily="34" charset="0"/>
              </a:rPr>
              <a:t>A- Bribery </a:t>
            </a:r>
            <a:r>
              <a:rPr lang="en-US" sz="3600" b="1" dirty="0">
                <a:latin typeface="Abadi" panose="020B0604020202020204" pitchFamily="34" charset="0"/>
              </a:rPr>
              <a:t>: offering someone money or something valuable in order to persuade him to do a favor for you.</a:t>
            </a:r>
          </a:p>
          <a:p>
            <a:pPr marL="0" indent="0">
              <a:buNone/>
            </a:pPr>
            <a:endParaRPr lang="en-US" sz="1800" b="1" dirty="0">
              <a:latin typeface="Abadi" panose="020B0604020202020204" pitchFamily="34" charset="0"/>
            </a:endParaRPr>
          </a:p>
          <a:p>
            <a:pPr marL="0" indent="0" algn="just">
              <a:buNone/>
            </a:pPr>
            <a:r>
              <a:rPr lang="en-US" sz="3600" b="1" dirty="0">
                <a:solidFill>
                  <a:srgbClr val="00B050"/>
                </a:solidFill>
                <a:latin typeface="Abadi" panose="020B0604020202020204" pitchFamily="34" charset="0"/>
              </a:rPr>
              <a:t>B- Money- laundering</a:t>
            </a:r>
            <a:r>
              <a:rPr lang="en-US" sz="3600" b="1" dirty="0">
                <a:latin typeface="Abadi" panose="020B0604020202020204" pitchFamily="34" charset="0"/>
              </a:rPr>
              <a:t>: hiding the fact that the money was illegally obtained.</a:t>
            </a:r>
          </a:p>
          <a:p>
            <a:pPr marL="0" indent="0">
              <a:buNone/>
            </a:pPr>
            <a:endParaRPr lang="en-US" sz="1800" b="1" dirty="0">
              <a:latin typeface="Abadi" panose="020B0604020202020204" pitchFamily="34" charset="0"/>
            </a:endParaRPr>
          </a:p>
          <a:p>
            <a:pPr marL="0" indent="0" algn="just">
              <a:buNone/>
            </a:pPr>
            <a:r>
              <a:rPr lang="en-US" sz="3600" b="1" dirty="0">
                <a:solidFill>
                  <a:srgbClr val="00B0F0"/>
                </a:solidFill>
                <a:latin typeface="Abadi" panose="020B0604020202020204" pitchFamily="34" charset="0"/>
              </a:rPr>
              <a:t>C- Tax evasion: </a:t>
            </a:r>
            <a:r>
              <a:rPr lang="en-US" sz="3600" b="1" dirty="0">
                <a:latin typeface="Abadi" panose="020B0604020202020204" pitchFamily="34" charset="0"/>
              </a:rPr>
              <a:t>to escape paying the full amount of tax that you should pay.</a:t>
            </a:r>
            <a:endParaRPr lang="fr-FR" sz="3600" b="1" dirty="0">
              <a:latin typeface="Abadi" panose="020B0604020202020204" pitchFamily="34" charset="0"/>
            </a:endParaRPr>
          </a:p>
        </p:txBody>
      </p:sp>
      <p:pic>
        <p:nvPicPr>
          <p:cNvPr id="5" name="Image 4">
            <a:extLst>
              <a:ext uri="{FF2B5EF4-FFF2-40B4-BE49-F238E27FC236}">
                <a16:creationId xmlns:a16="http://schemas.microsoft.com/office/drawing/2014/main" id="{F6E8911A-A932-458C-971A-EFF3573D9618}"/>
              </a:ext>
            </a:extLst>
          </p:cNvPr>
          <p:cNvPicPr>
            <a:picLocks noChangeAspect="1"/>
          </p:cNvPicPr>
          <p:nvPr/>
        </p:nvPicPr>
        <p:blipFill>
          <a:blip r:embed="rId2"/>
          <a:stretch>
            <a:fillRect/>
          </a:stretch>
        </p:blipFill>
        <p:spPr>
          <a:xfrm>
            <a:off x="6689913" y="178453"/>
            <a:ext cx="5217458" cy="6450947"/>
          </a:xfrm>
          <a:prstGeom prst="rect">
            <a:avLst/>
          </a:prstGeom>
        </p:spPr>
      </p:pic>
    </p:spTree>
    <p:extLst>
      <p:ext uri="{BB962C8B-B14F-4D97-AF65-F5344CB8AC3E}">
        <p14:creationId xmlns:p14="http://schemas.microsoft.com/office/powerpoint/2010/main" val="32168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1" y="262218"/>
            <a:ext cx="5885329" cy="6420970"/>
          </a:xfrm>
        </p:spPr>
        <p:txBody>
          <a:bodyPr/>
          <a:lstStyle/>
          <a:p>
            <a:pPr marL="0" indent="0" algn="just">
              <a:buNone/>
            </a:pPr>
            <a:r>
              <a:rPr lang="en-US" sz="3600" b="1" dirty="0">
                <a:solidFill>
                  <a:srgbClr val="00B050"/>
                </a:solidFill>
                <a:latin typeface="Abadi" panose="020B0604020202020204" pitchFamily="34" charset="0"/>
              </a:rPr>
              <a:t>A- Money- laundering</a:t>
            </a:r>
            <a:r>
              <a:rPr lang="en-US" sz="3600" b="1" dirty="0">
                <a:latin typeface="Abadi" panose="020B0604020202020204" pitchFamily="34" charset="0"/>
              </a:rPr>
              <a:t>: hiding the fact that the money was illegally obtained.</a:t>
            </a:r>
          </a:p>
          <a:p>
            <a:pPr marL="0" indent="0">
              <a:buNone/>
            </a:pPr>
            <a:endParaRPr lang="en-US" sz="1800" b="1" dirty="0">
              <a:latin typeface="Abadi" panose="020B0604020202020204" pitchFamily="34" charset="0"/>
            </a:endParaRPr>
          </a:p>
          <a:p>
            <a:pPr marL="0" indent="0" algn="just">
              <a:buNone/>
            </a:pPr>
            <a:r>
              <a:rPr lang="en-US" sz="3600" b="1" dirty="0">
                <a:solidFill>
                  <a:srgbClr val="00B0F0"/>
                </a:solidFill>
                <a:latin typeface="Abadi" panose="020B0604020202020204" pitchFamily="34" charset="0"/>
              </a:rPr>
              <a:t>B- Tax evasion: </a:t>
            </a:r>
            <a:r>
              <a:rPr lang="en-US" sz="3600" b="1" dirty="0">
                <a:latin typeface="Abadi" panose="020B0604020202020204" pitchFamily="34" charset="0"/>
              </a:rPr>
              <a:t>to escape paying the full amount of tax that you should pay.</a:t>
            </a:r>
          </a:p>
          <a:p>
            <a:pPr marL="0" indent="0" algn="just">
              <a:buNone/>
            </a:pPr>
            <a:endParaRPr lang="fr-FR" sz="1800" b="1" dirty="0">
              <a:latin typeface="Abadi" panose="020B0604020202020204" pitchFamily="34" charset="0"/>
            </a:endParaRPr>
          </a:p>
          <a:p>
            <a:pPr marL="0" indent="0" algn="just">
              <a:buNone/>
            </a:pPr>
            <a:r>
              <a:rPr lang="fr-FR" sz="3600" b="1" dirty="0">
                <a:solidFill>
                  <a:srgbClr val="7030A0"/>
                </a:solidFill>
                <a:latin typeface="Abadi" panose="020B0604020104020204" pitchFamily="34" charset="0"/>
              </a:rPr>
              <a:t>C-</a:t>
            </a:r>
            <a:r>
              <a:rPr lang="fr-FR" sz="3600" dirty="0">
                <a:solidFill>
                  <a:srgbClr val="7030A0"/>
                </a:solidFill>
                <a:latin typeface="Abadi" panose="020B0604020104020204" pitchFamily="34" charset="0"/>
              </a:rPr>
              <a:t> </a:t>
            </a:r>
            <a:r>
              <a:rPr lang="en-US" sz="3600" b="1" dirty="0">
                <a:solidFill>
                  <a:srgbClr val="7030A0"/>
                </a:solidFill>
                <a:latin typeface="Abadi" panose="020B0604020104020204" pitchFamily="34" charset="0"/>
              </a:rPr>
              <a:t>Embezzlement: </a:t>
            </a:r>
            <a:r>
              <a:rPr lang="en-US" sz="3600" b="1" dirty="0">
                <a:latin typeface="Abadi" panose="020B0604020104020204" pitchFamily="34" charset="0"/>
              </a:rPr>
              <a:t>the theft of money or property that you officially manage</a:t>
            </a:r>
            <a:r>
              <a:rPr lang="en-US" b="1" dirty="0">
                <a:latin typeface="Abadi" panose="020B0604020104020204" pitchFamily="34" charset="0"/>
              </a:rPr>
              <a:t>.</a:t>
            </a:r>
          </a:p>
        </p:txBody>
      </p:sp>
      <p:pic>
        <p:nvPicPr>
          <p:cNvPr id="6" name="Image 5">
            <a:extLst>
              <a:ext uri="{FF2B5EF4-FFF2-40B4-BE49-F238E27FC236}">
                <a16:creationId xmlns:a16="http://schemas.microsoft.com/office/drawing/2014/main" id="{1EA15727-2E55-4A82-BE09-C9C6FAA22C1F}"/>
              </a:ext>
            </a:extLst>
          </p:cNvPr>
          <p:cNvPicPr>
            <a:picLocks noChangeAspect="1"/>
          </p:cNvPicPr>
          <p:nvPr/>
        </p:nvPicPr>
        <p:blipFill>
          <a:blip r:embed="rId2"/>
          <a:stretch>
            <a:fillRect/>
          </a:stretch>
        </p:blipFill>
        <p:spPr>
          <a:xfrm>
            <a:off x="6360459" y="262218"/>
            <a:ext cx="5546911" cy="6420970"/>
          </a:xfrm>
          <a:prstGeom prst="rect">
            <a:avLst/>
          </a:prstGeom>
        </p:spPr>
      </p:pic>
    </p:spTree>
    <p:extLst>
      <p:ext uri="{BB962C8B-B14F-4D97-AF65-F5344CB8AC3E}">
        <p14:creationId xmlns:p14="http://schemas.microsoft.com/office/powerpoint/2010/main" val="18044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B97A808-11F7-49BF-8D28-6C413FB17CC1}"/>
              </a:ext>
            </a:extLst>
          </p:cNvPr>
          <p:cNvSpPr>
            <a:spLocks noGrp="1"/>
          </p:cNvSpPr>
          <p:nvPr>
            <p:ph sz="half" idx="1"/>
          </p:nvPr>
        </p:nvSpPr>
        <p:spPr>
          <a:xfrm>
            <a:off x="134471" y="262218"/>
            <a:ext cx="5800769" cy="6420970"/>
          </a:xfrm>
        </p:spPr>
        <p:txBody>
          <a:bodyPr>
            <a:normAutofit lnSpcReduction="10000"/>
          </a:bodyPr>
          <a:lstStyle/>
          <a:p>
            <a:pPr marL="0" indent="0" algn="just">
              <a:buNone/>
            </a:pPr>
            <a:r>
              <a:rPr lang="en-US" sz="3600" b="1" dirty="0">
                <a:solidFill>
                  <a:srgbClr val="FFC000"/>
                </a:solidFill>
                <a:latin typeface="Abadi" panose="020B0604020202020204" pitchFamily="34" charset="0"/>
              </a:rPr>
              <a:t>A-Counterfeit: </a:t>
            </a:r>
            <a:r>
              <a:rPr lang="en-US" sz="3600" b="1" dirty="0">
                <a:latin typeface="Abadi" panose="020B0604020202020204" pitchFamily="34" charset="0"/>
              </a:rPr>
              <a:t>the activity of making copies and imitations  of things to deceive or defraud consumers </a:t>
            </a:r>
          </a:p>
          <a:p>
            <a:pPr marL="0" indent="0">
              <a:buNone/>
            </a:pPr>
            <a:endParaRPr lang="en-US" sz="1800" b="1" dirty="0">
              <a:latin typeface="Abadi" panose="020B0604020202020204" pitchFamily="34" charset="0"/>
            </a:endParaRPr>
          </a:p>
          <a:p>
            <a:pPr marL="0" indent="0" algn="just">
              <a:buNone/>
            </a:pPr>
            <a:r>
              <a:rPr lang="en-US" sz="3600" b="1" dirty="0">
                <a:solidFill>
                  <a:srgbClr val="00B0F0"/>
                </a:solidFill>
                <a:latin typeface="Abadi" panose="020B0604020202020204" pitchFamily="34" charset="0"/>
              </a:rPr>
              <a:t>B- Tax evasion: </a:t>
            </a:r>
            <a:r>
              <a:rPr lang="en-US" sz="3600" b="1" dirty="0">
                <a:latin typeface="Abadi" panose="020B0604020202020204" pitchFamily="34" charset="0"/>
              </a:rPr>
              <a:t>to escape paying the full amount of tax that you should </a:t>
            </a:r>
            <a:r>
              <a:rPr lang="en-US" sz="3600" b="1" dirty="0" err="1">
                <a:latin typeface="Abadi" panose="020B0604020202020204" pitchFamily="34" charset="0"/>
              </a:rPr>
              <a:t>counterfeipay</a:t>
            </a:r>
            <a:r>
              <a:rPr lang="en-US" sz="3600" b="1" dirty="0">
                <a:latin typeface="Abadi" panose="020B0604020202020204" pitchFamily="34" charset="0"/>
              </a:rPr>
              <a:t>.</a:t>
            </a:r>
          </a:p>
          <a:p>
            <a:pPr marL="0" indent="0">
              <a:buNone/>
            </a:pPr>
            <a:endParaRPr lang="fr-FR" sz="1800" b="1" dirty="0">
              <a:latin typeface="Abadi" panose="020B0604020202020204" pitchFamily="34" charset="0"/>
            </a:endParaRPr>
          </a:p>
          <a:p>
            <a:pPr marL="0" indent="0" algn="just">
              <a:buNone/>
            </a:pPr>
            <a:r>
              <a:rPr lang="fr-FR" sz="3600" b="1" dirty="0">
                <a:solidFill>
                  <a:srgbClr val="7030A0"/>
                </a:solidFill>
                <a:latin typeface="Abadi" panose="020B0604020104020204" pitchFamily="34" charset="0"/>
              </a:rPr>
              <a:t>C-</a:t>
            </a:r>
            <a:r>
              <a:rPr lang="fr-FR" sz="3600" dirty="0">
                <a:solidFill>
                  <a:srgbClr val="7030A0"/>
                </a:solidFill>
                <a:latin typeface="Abadi" panose="020B0604020104020204" pitchFamily="34" charset="0"/>
              </a:rPr>
              <a:t> </a:t>
            </a:r>
            <a:r>
              <a:rPr lang="en-US" sz="3600" b="1" dirty="0">
                <a:solidFill>
                  <a:srgbClr val="7030A0"/>
                </a:solidFill>
                <a:latin typeface="Abadi" panose="020B0604020104020204" pitchFamily="34" charset="0"/>
              </a:rPr>
              <a:t>Embezzlement: </a:t>
            </a:r>
            <a:r>
              <a:rPr lang="en-US" sz="3600" b="1" dirty="0">
                <a:latin typeface="Abadi" panose="020B0604020104020204" pitchFamily="34" charset="0"/>
              </a:rPr>
              <a:t>the theft of money or property that you officially manage</a:t>
            </a:r>
            <a:r>
              <a:rPr lang="en-US" b="1" dirty="0">
                <a:latin typeface="Abadi" panose="020B0604020104020204" pitchFamily="34" charset="0"/>
              </a:rPr>
              <a:t>.</a:t>
            </a:r>
          </a:p>
        </p:txBody>
      </p:sp>
      <p:pic>
        <p:nvPicPr>
          <p:cNvPr id="4" name="Image 3">
            <a:extLst>
              <a:ext uri="{FF2B5EF4-FFF2-40B4-BE49-F238E27FC236}">
                <a16:creationId xmlns:a16="http://schemas.microsoft.com/office/drawing/2014/main" id="{636D1BD5-D946-4C2C-9C4F-45955AF72C77}"/>
              </a:ext>
            </a:extLst>
          </p:cNvPr>
          <p:cNvPicPr>
            <a:picLocks noChangeAspect="1"/>
          </p:cNvPicPr>
          <p:nvPr/>
        </p:nvPicPr>
        <p:blipFill>
          <a:blip r:embed="rId2"/>
          <a:stretch>
            <a:fillRect/>
          </a:stretch>
        </p:blipFill>
        <p:spPr>
          <a:xfrm>
            <a:off x="6256760" y="248771"/>
            <a:ext cx="5675868" cy="6316003"/>
          </a:xfrm>
          <a:prstGeom prst="rect">
            <a:avLst/>
          </a:prstGeom>
        </p:spPr>
      </p:pic>
    </p:spTree>
    <p:extLst>
      <p:ext uri="{BB962C8B-B14F-4D97-AF65-F5344CB8AC3E}">
        <p14:creationId xmlns:p14="http://schemas.microsoft.com/office/powerpoint/2010/main" val="26511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905</Words>
  <Application>Microsoft Office PowerPoint</Application>
  <PresentationFormat>Grand écran</PresentationFormat>
  <Paragraphs>81</Paragraphs>
  <Slides>24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Adobe Gothic Std B</vt:lpstr>
      <vt:lpstr>Abadi</vt:lpstr>
      <vt:lpstr>Adobe Garamond Pro Bold</vt:lpstr>
      <vt:lpstr>Arial</vt:lpstr>
      <vt:lpstr>Calibri</vt:lpstr>
      <vt:lpstr>Calibri Light</vt:lpstr>
      <vt:lpstr>Times New Roman</vt:lpstr>
      <vt:lpstr>Wingdings</vt:lpstr>
      <vt:lpstr>Thème Office</vt:lpstr>
      <vt:lpstr>Unit 02: Ethics in Business </vt:lpstr>
      <vt:lpstr>Getting Started   </vt:lpstr>
      <vt:lpstr>    Ethics is a set of moral values, It is also a system of moral principles which affect how people make decisions and lead their lives. These values are what motivate our behavior. They ground our judgments about what is good or bad, high quality or low quality, right or wrong, successful or unsuccessful, , desirable or undesirable. There are values in sports, values in art, values in social and cultural practices, values in science, values in relationships, values in economic transactions, religious values …</vt:lpstr>
      <vt:lpstr>Présentation PowerPoint</vt:lpstr>
      <vt:lpstr>  Business is the activity of buying and selling goods and services, The purchase and sale of goods in an attempt to make a profit. It ‘s any human activity directed towards producing or acquiring wealth through buying and selling of goods. </vt:lpstr>
      <vt:lpstr>Match definitions with their corresponding Pictures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Are these practices legal and morally acceptable ? Justify 2- Are they ethical or unethical practices? Justify  3- Classify these practices in the right column ( ethical or unethical)  </vt:lpstr>
      <vt:lpstr> bribery- money laundering- counterfeiting- whistle- blowing- child labour- smuggle- militating in anti-corruption association- nepotism- auditing- money lobbying- false accounting – tax evasion-embezzlement  </vt:lpstr>
      <vt:lpstr>International Organization for Standardization: a non-governmental organization that makes international rules about the quality of products and services  It maintains the transparency and clearness of businesses ISO provides guidance on how businesses and organizations can operate in a socially responsible way. This means acting in an ethical and transparent way that contributes to the health and welfare of society</vt:lpstr>
      <vt:lpstr>Let’s hear it </vt:lpstr>
      <vt:lpstr>A- What is the Right to Know association? B- What is its chief purpose? C- Which association published an annual report about countries’ level of  corruption ? D-Which countries have the least level of corruption? E-What advice does Mr. Bashir give? F- When will we eradicate corruption? G-Is fighting corruption is the affair of the government only? justify     </vt:lpstr>
      <vt:lpstr>Around the Text: </vt:lpstr>
      <vt:lpstr>1- We will fight corruption providing (that) we act now   2- The chances of eradicating corruption will increase as long as all countries are committed to fighting it </vt:lpstr>
      <vt:lpstr>Grammar Explorer 01 Expressing condition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definitions with its corresponding pictures</dc:title>
  <dc:creator>Donna Heath</dc:creator>
  <cp:lastModifiedBy>Donna Heath</cp:lastModifiedBy>
  <cp:revision>154</cp:revision>
  <dcterms:created xsi:type="dcterms:W3CDTF">2018-10-31T19:20:14Z</dcterms:created>
  <dcterms:modified xsi:type="dcterms:W3CDTF">2018-11-03T15:10:06Z</dcterms:modified>
</cp:coreProperties>
</file>